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725" y="5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09600" y="274320"/>
            <a:ext cx="10972800" cy="10972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8/23/2022</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jpg"/><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jpg"/><Relationship Id="rId1" Type="http://schemas.openxmlformats.org/officeDocument/2006/relationships/slideLayout" Target="../slideLayouts/slideLayout5.xml"/><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jp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g"/><Relationship Id="rId1" Type="http://schemas.openxmlformats.org/officeDocument/2006/relationships/slideLayout" Target="../slideLayouts/slideLayout5.xml"/><Relationship Id="rId5" Type="http://schemas.openxmlformats.org/officeDocument/2006/relationships/image" Target="../media/image12.jpe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g"/><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g"/><Relationship Id="rId1" Type="http://schemas.openxmlformats.org/officeDocument/2006/relationships/slideLayout" Target="../slideLayouts/slideLayout5.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49" y="0"/>
            <a:ext cx="12188951" cy="6854950"/>
          </a:xfrm>
          <a:prstGeom prst="rect">
            <a:avLst/>
          </a:prstGeom>
        </p:spPr>
      </p:pic>
      <p:sp>
        <p:nvSpPr>
          <p:cNvPr id="3" name="TextBox 2">
            <a:extLst>
              <a:ext uri="{FF2B5EF4-FFF2-40B4-BE49-F238E27FC236}">
                <a16:creationId xmlns:a16="http://schemas.microsoft.com/office/drawing/2014/main" id="{CC574233-BDD1-4B47-BD49-E7A43090A2D1}"/>
              </a:ext>
            </a:extLst>
          </p:cNvPr>
          <p:cNvSpPr txBox="1"/>
          <p:nvPr/>
        </p:nvSpPr>
        <p:spPr>
          <a:xfrm>
            <a:off x="5713754" y="4926862"/>
            <a:ext cx="2209800" cy="400110"/>
          </a:xfrm>
          <a:prstGeom prst="rect">
            <a:avLst/>
          </a:prstGeom>
          <a:noFill/>
        </p:spPr>
        <p:txBody>
          <a:bodyPr wrap="square" rtlCol="0">
            <a:spAutoFit/>
          </a:bodyPr>
          <a:lstStyle/>
          <a:p>
            <a:r>
              <a:rPr lang="en-GB" sz="2000" b="1" dirty="0"/>
              <a:t>Dhara Sharma</a:t>
            </a:r>
            <a:endParaRPr lang="en-IN" sz="2000" b="1" dirty="0"/>
          </a:p>
        </p:txBody>
      </p:sp>
      <p:sp>
        <p:nvSpPr>
          <p:cNvPr id="4" name="TextBox 3">
            <a:extLst>
              <a:ext uri="{FF2B5EF4-FFF2-40B4-BE49-F238E27FC236}">
                <a16:creationId xmlns:a16="http://schemas.microsoft.com/office/drawing/2014/main" id="{2AC63E97-FF8B-FF51-E5C7-85CC80DD4A58}"/>
              </a:ext>
            </a:extLst>
          </p:cNvPr>
          <p:cNvSpPr txBox="1"/>
          <p:nvPr/>
        </p:nvSpPr>
        <p:spPr>
          <a:xfrm>
            <a:off x="6818654" y="5385525"/>
            <a:ext cx="4343400" cy="400110"/>
          </a:xfrm>
          <a:prstGeom prst="rect">
            <a:avLst/>
          </a:prstGeom>
          <a:noFill/>
        </p:spPr>
        <p:txBody>
          <a:bodyPr wrap="square" rtlCol="0">
            <a:spAutoFit/>
          </a:bodyPr>
          <a:lstStyle/>
          <a:p>
            <a:r>
              <a:rPr lang="en-GB" sz="2000" b="1" dirty="0"/>
              <a:t>Reliability Improvement at CGL2 SPM </a:t>
            </a:r>
            <a:endParaRPr lang="en-IN" sz="2000" b="1" dirty="0"/>
          </a:p>
        </p:txBody>
      </p:sp>
      <p:pic>
        <p:nvPicPr>
          <p:cNvPr id="9" name="Picture 8">
            <a:extLst>
              <a:ext uri="{FF2B5EF4-FFF2-40B4-BE49-F238E27FC236}">
                <a16:creationId xmlns:a16="http://schemas.microsoft.com/office/drawing/2014/main" id="{68F987EC-1D93-24EF-B4C2-D98C2A46BEDA}"/>
              </a:ext>
            </a:extLst>
          </p:cNvPr>
          <p:cNvPicPr>
            <a:picLocks noChangeAspect="1"/>
          </p:cNvPicPr>
          <p:nvPr/>
        </p:nvPicPr>
        <p:blipFill rotWithShape="1">
          <a:blip r:embed="rId3"/>
          <a:srcRect l="3919" t="7580" r="3923" b="1519"/>
          <a:stretch/>
        </p:blipFill>
        <p:spPr>
          <a:xfrm>
            <a:off x="-8388" y="5410320"/>
            <a:ext cx="1930400" cy="1447800"/>
          </a:xfrm>
          <a:prstGeom prst="rect">
            <a:avLst/>
          </a:prstGeom>
        </p:spPr>
      </p:pic>
      <p:pic>
        <p:nvPicPr>
          <p:cNvPr id="12" name="Picture 11">
            <a:extLst>
              <a:ext uri="{FF2B5EF4-FFF2-40B4-BE49-F238E27FC236}">
                <a16:creationId xmlns:a16="http://schemas.microsoft.com/office/drawing/2014/main" id="{385E2C03-29EC-F182-9D87-0EF402BD4836}"/>
              </a:ext>
            </a:extLst>
          </p:cNvPr>
          <p:cNvPicPr>
            <a:picLocks noChangeAspect="1"/>
          </p:cNvPicPr>
          <p:nvPr/>
        </p:nvPicPr>
        <p:blipFill rotWithShape="1">
          <a:blip r:embed="rId4"/>
          <a:srcRect l="3709" t="10417" r="3601" b="3827"/>
          <a:stretch/>
        </p:blipFill>
        <p:spPr>
          <a:xfrm>
            <a:off x="2084084" y="5531556"/>
            <a:ext cx="2642098" cy="1318380"/>
          </a:xfrm>
          <a:prstGeom prst="rect">
            <a:avLst/>
          </a:prstGeom>
        </p:spPr>
      </p:pic>
      <p:pic>
        <p:nvPicPr>
          <p:cNvPr id="14" name="Picture 13">
            <a:extLst>
              <a:ext uri="{FF2B5EF4-FFF2-40B4-BE49-F238E27FC236}">
                <a16:creationId xmlns:a16="http://schemas.microsoft.com/office/drawing/2014/main" id="{C97A7B5F-8D25-A9F6-1D00-981AE91BF596}"/>
              </a:ext>
            </a:extLst>
          </p:cNvPr>
          <p:cNvPicPr>
            <a:picLocks noChangeAspect="1"/>
          </p:cNvPicPr>
          <p:nvPr/>
        </p:nvPicPr>
        <p:blipFill rotWithShape="1">
          <a:blip r:embed="rId5"/>
          <a:srcRect l="2110" t="9742" r="1123" b="17896"/>
          <a:stretch/>
        </p:blipFill>
        <p:spPr>
          <a:xfrm>
            <a:off x="6096000" y="5871138"/>
            <a:ext cx="3498874" cy="986862"/>
          </a:xfrm>
          <a:prstGeom prst="rect">
            <a:avLst/>
          </a:prstGeom>
        </p:spPr>
      </p:pic>
      <p:pic>
        <p:nvPicPr>
          <p:cNvPr id="6" name="Picture 5">
            <a:extLst>
              <a:ext uri="{FF2B5EF4-FFF2-40B4-BE49-F238E27FC236}">
                <a16:creationId xmlns:a16="http://schemas.microsoft.com/office/drawing/2014/main" id="{C0AFE127-D8C6-EAA7-D9CE-B57B682E0E4A}"/>
              </a:ext>
            </a:extLst>
          </p:cNvPr>
          <p:cNvPicPr>
            <a:picLocks noChangeAspect="1"/>
          </p:cNvPicPr>
          <p:nvPr/>
        </p:nvPicPr>
        <p:blipFill>
          <a:blip r:embed="rId6"/>
          <a:stretch>
            <a:fillRect/>
          </a:stretch>
        </p:blipFill>
        <p:spPr>
          <a:xfrm>
            <a:off x="5713754" y="914400"/>
            <a:ext cx="3444538" cy="76968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5E456287-9842-10B7-16C8-77F783E499F8}"/>
              </a:ext>
            </a:extLst>
          </p:cNvPr>
          <p:cNvPicPr/>
          <p:nvPr/>
        </p:nvPicPr>
        <p:blipFill>
          <a:blip r:embed="rId2" cstate="print"/>
          <a:stretch>
            <a:fillRect/>
          </a:stretch>
        </p:blipFill>
        <p:spPr>
          <a:xfrm>
            <a:off x="209314" y="30480"/>
            <a:ext cx="11773372" cy="6651379"/>
          </a:xfrm>
          <a:prstGeom prst="rect">
            <a:avLst/>
          </a:prstGeom>
        </p:spPr>
      </p:pic>
      <p:sp>
        <p:nvSpPr>
          <p:cNvPr id="4" name="TextBox 3">
            <a:extLst>
              <a:ext uri="{FF2B5EF4-FFF2-40B4-BE49-F238E27FC236}">
                <a16:creationId xmlns:a16="http://schemas.microsoft.com/office/drawing/2014/main" id="{CE3F9946-9A02-2D63-0E5E-D5436BCF217E}"/>
              </a:ext>
            </a:extLst>
          </p:cNvPr>
          <p:cNvSpPr txBox="1"/>
          <p:nvPr/>
        </p:nvSpPr>
        <p:spPr>
          <a:xfrm>
            <a:off x="2743200" y="609600"/>
            <a:ext cx="6096000" cy="1138773"/>
          </a:xfrm>
          <a:prstGeom prst="rect">
            <a:avLst/>
          </a:prstGeom>
          <a:noFill/>
        </p:spPr>
        <p:txBody>
          <a:bodyPr wrap="square">
            <a:spAutoFit/>
          </a:bodyPr>
          <a:lstStyle/>
          <a:p>
            <a:pPr algn="ctr" rtl="0">
              <a:spcBef>
                <a:spcPts val="0"/>
              </a:spcBef>
              <a:spcAft>
                <a:spcPts val="0"/>
              </a:spcAft>
            </a:pPr>
            <a:r>
              <a:rPr lang="en-IN" sz="3200" b="1" i="0" u="sng" strike="noStrike" dirty="0">
                <a:solidFill>
                  <a:srgbClr val="000000"/>
                </a:solidFill>
                <a:effectLst/>
                <a:latin typeface="Arial" panose="020B0604020202020204" pitchFamily="34" charset="0"/>
              </a:rPr>
              <a:t>Cold Rolled Strip Defects</a:t>
            </a:r>
            <a:endParaRPr lang="en-IN" sz="3200" b="1" u="sng" dirty="0">
              <a:effectLst/>
            </a:endParaRPr>
          </a:p>
          <a:p>
            <a:br>
              <a:rPr lang="en-IN" dirty="0"/>
            </a:br>
            <a:endParaRPr lang="en-IN" dirty="0"/>
          </a:p>
        </p:txBody>
      </p:sp>
      <p:sp>
        <p:nvSpPr>
          <p:cNvPr id="6" name="TextBox 5">
            <a:extLst>
              <a:ext uri="{FF2B5EF4-FFF2-40B4-BE49-F238E27FC236}">
                <a16:creationId xmlns:a16="http://schemas.microsoft.com/office/drawing/2014/main" id="{703761CC-0093-C28B-64AC-D5D6E74DCE5E}"/>
              </a:ext>
            </a:extLst>
          </p:cNvPr>
          <p:cNvSpPr txBox="1"/>
          <p:nvPr/>
        </p:nvSpPr>
        <p:spPr>
          <a:xfrm>
            <a:off x="609600" y="1168128"/>
            <a:ext cx="10972800" cy="1877437"/>
          </a:xfrm>
          <a:prstGeom prst="rect">
            <a:avLst/>
          </a:prstGeom>
          <a:noFill/>
        </p:spPr>
        <p:txBody>
          <a:bodyPr wrap="square">
            <a:spAutoFit/>
          </a:bodyPr>
          <a:lstStyle/>
          <a:p>
            <a:pPr rtl="0">
              <a:spcBef>
                <a:spcPts val="0"/>
              </a:spcBef>
              <a:spcAft>
                <a:spcPts val="0"/>
              </a:spcAft>
            </a:pPr>
            <a:r>
              <a:rPr lang="en-GB" sz="1600" b="0" i="0" u="none" strike="noStrike" dirty="0">
                <a:solidFill>
                  <a:srgbClr val="333333"/>
                </a:solidFill>
                <a:effectLst/>
                <a:latin typeface="Arial" panose="020B0604020202020204" pitchFamily="34" charset="0"/>
              </a:rPr>
              <a:t>At the end of the production process—</a:t>
            </a:r>
            <a:r>
              <a:rPr lang="en-GB" sz="1600" b="1" i="0" u="none" strike="noStrike" dirty="0">
                <a:solidFill>
                  <a:srgbClr val="333333"/>
                </a:solidFill>
                <a:effectLst/>
                <a:latin typeface="Arial" panose="020B0604020202020204" pitchFamily="34" charset="0"/>
              </a:rPr>
              <a:t>cold rolling, annealing, strip temper rolling, and surface coating application</a:t>
            </a:r>
            <a:r>
              <a:rPr lang="en-GB" sz="1600" b="0" i="0" u="none" strike="noStrike" dirty="0">
                <a:solidFill>
                  <a:srgbClr val="333333"/>
                </a:solidFill>
                <a:effectLst/>
                <a:latin typeface="Arial" panose="020B0604020202020204" pitchFamily="34" charset="0"/>
              </a:rPr>
              <a:t>—there is a </a:t>
            </a:r>
            <a:r>
              <a:rPr lang="en-GB" sz="1600" b="1" i="0" u="none" strike="noStrike" dirty="0">
                <a:solidFill>
                  <a:srgbClr val="333333"/>
                </a:solidFill>
                <a:effectLst/>
                <a:latin typeface="Arial" panose="020B0604020202020204" pitchFamily="34" charset="0"/>
              </a:rPr>
              <a:t>risk of stability loss</a:t>
            </a:r>
            <a:r>
              <a:rPr lang="en-GB" sz="1600" b="0" i="0" u="none" strike="noStrike" dirty="0">
                <a:solidFill>
                  <a:srgbClr val="333333"/>
                </a:solidFill>
                <a:effectLst/>
                <a:latin typeface="Arial" panose="020B0604020202020204" pitchFamily="34" charset="0"/>
              </a:rPr>
              <a:t> of the coil and the formation of shape defects, such as folded structure; oval (elliptical) distortion due to sagging under their own mass; axial displacement of the turns in the coil (telescopic distortion); mutual slip of the turns and consequent surface damage of the strip; and uncoiling of the coils over the thickness.</a:t>
            </a:r>
            <a:endParaRPr lang="en-GB" sz="1600" b="0" dirty="0">
              <a:effectLst/>
            </a:endParaRPr>
          </a:p>
          <a:p>
            <a:br>
              <a:rPr lang="en-GB" dirty="0"/>
            </a:br>
            <a:endParaRPr lang="en-IN" dirty="0"/>
          </a:p>
        </p:txBody>
      </p:sp>
      <p:pic>
        <p:nvPicPr>
          <p:cNvPr id="9218" name="Picture 2">
            <a:extLst>
              <a:ext uri="{FF2B5EF4-FFF2-40B4-BE49-F238E27FC236}">
                <a16:creationId xmlns:a16="http://schemas.microsoft.com/office/drawing/2014/main" id="{9678399E-F370-280F-02D8-824D46F2C2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737" y="2743200"/>
            <a:ext cx="5720926" cy="36576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0C2F3F3F-A479-EE3B-718D-87C3C97BF0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6400" y="2206187"/>
            <a:ext cx="3048000" cy="224105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51B91798-ED70-AA65-06A8-91E481BF2F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4447246"/>
            <a:ext cx="3657600" cy="1959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151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FED332ED-D973-B4F2-EC7C-62B6A26C8DD4}"/>
              </a:ext>
            </a:extLst>
          </p:cNvPr>
          <p:cNvPicPr/>
          <p:nvPr/>
        </p:nvPicPr>
        <p:blipFill>
          <a:blip r:embed="rId2" cstate="print"/>
          <a:stretch>
            <a:fillRect/>
          </a:stretch>
        </p:blipFill>
        <p:spPr>
          <a:xfrm>
            <a:off x="209314" y="0"/>
            <a:ext cx="11773372" cy="6651379"/>
          </a:xfrm>
          <a:prstGeom prst="rect">
            <a:avLst/>
          </a:prstGeom>
        </p:spPr>
      </p:pic>
      <p:sp>
        <p:nvSpPr>
          <p:cNvPr id="4" name="TextBox 3">
            <a:extLst>
              <a:ext uri="{FF2B5EF4-FFF2-40B4-BE49-F238E27FC236}">
                <a16:creationId xmlns:a16="http://schemas.microsoft.com/office/drawing/2014/main" id="{337683A0-7885-A6D9-4964-B3B62B8FE2AA}"/>
              </a:ext>
            </a:extLst>
          </p:cNvPr>
          <p:cNvSpPr txBox="1"/>
          <p:nvPr/>
        </p:nvSpPr>
        <p:spPr>
          <a:xfrm>
            <a:off x="1676400" y="609600"/>
            <a:ext cx="7924800" cy="1138773"/>
          </a:xfrm>
          <a:prstGeom prst="rect">
            <a:avLst/>
          </a:prstGeom>
          <a:noFill/>
        </p:spPr>
        <p:txBody>
          <a:bodyPr wrap="square">
            <a:spAutoFit/>
          </a:bodyPr>
          <a:lstStyle/>
          <a:p>
            <a:pPr algn="ctr" rtl="0">
              <a:spcBef>
                <a:spcPts val="0"/>
              </a:spcBef>
              <a:spcAft>
                <a:spcPts val="0"/>
              </a:spcAft>
            </a:pPr>
            <a:r>
              <a:rPr lang="en-GB" sz="3200" b="1" i="0" u="sng" strike="noStrike" dirty="0">
                <a:solidFill>
                  <a:srgbClr val="000000"/>
                </a:solidFill>
                <a:effectLst/>
                <a:latin typeface="Arial" panose="020B0604020202020204" pitchFamily="34" charset="0"/>
              </a:rPr>
              <a:t>Understanding Current Issues at SPM</a:t>
            </a:r>
            <a:endParaRPr lang="en-GB" sz="3200" b="0" u="sng" dirty="0">
              <a:effectLst/>
            </a:endParaRPr>
          </a:p>
          <a:p>
            <a:br>
              <a:rPr lang="en-GB" dirty="0"/>
            </a:br>
            <a:endParaRPr lang="en-IN" dirty="0"/>
          </a:p>
        </p:txBody>
      </p:sp>
      <p:sp>
        <p:nvSpPr>
          <p:cNvPr id="6" name="TextBox 5">
            <a:extLst>
              <a:ext uri="{FF2B5EF4-FFF2-40B4-BE49-F238E27FC236}">
                <a16:creationId xmlns:a16="http://schemas.microsoft.com/office/drawing/2014/main" id="{1228995F-C113-393E-6897-8B59D3E10862}"/>
              </a:ext>
            </a:extLst>
          </p:cNvPr>
          <p:cNvSpPr txBox="1"/>
          <p:nvPr/>
        </p:nvSpPr>
        <p:spPr>
          <a:xfrm>
            <a:off x="685800" y="1390908"/>
            <a:ext cx="10820400" cy="4832092"/>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q"/>
            </a:pPr>
            <a:r>
              <a:rPr lang="en-GB" sz="1400" b="0" i="0" u="none" strike="noStrike" dirty="0">
                <a:solidFill>
                  <a:srgbClr val="000000"/>
                </a:solidFill>
                <a:effectLst/>
                <a:latin typeface="Arial" panose="020B0604020202020204" pitchFamily="34" charset="0"/>
              </a:rPr>
              <a:t>Zeroed Tilting values are abnormal after Mill GAP Zeroing. The values comes in the range of </a:t>
            </a:r>
            <a:r>
              <a:rPr lang="en-GB" sz="1400" b="1" i="0" u="none" strike="noStrike" dirty="0">
                <a:solidFill>
                  <a:srgbClr val="000000"/>
                </a:solidFill>
                <a:effectLst/>
                <a:latin typeface="Arial" panose="020B0604020202020204" pitchFamily="34" charset="0"/>
              </a:rPr>
              <a:t>+0.1 to +0.8 mm</a:t>
            </a:r>
            <a:r>
              <a:rPr lang="en-GB" sz="1400" b="0" i="0" u="none" strike="noStrike" dirty="0">
                <a:solidFill>
                  <a:srgbClr val="000000"/>
                </a:solidFill>
                <a:effectLst/>
                <a:latin typeface="Arial" panose="020B0604020202020204" pitchFamily="34" charset="0"/>
              </a:rPr>
              <a:t>. Even For that we   need to insert Shim above TOP </a:t>
            </a:r>
            <a:r>
              <a:rPr lang="en-GB" sz="1400" b="0" i="0" u="none" strike="noStrike" dirty="0" err="1">
                <a:solidFill>
                  <a:srgbClr val="000000"/>
                </a:solidFill>
                <a:effectLst/>
                <a:latin typeface="Arial" panose="020B0604020202020204" pitchFamily="34" charset="0"/>
              </a:rPr>
              <a:t>BackUp</a:t>
            </a:r>
            <a:r>
              <a:rPr lang="en-GB" sz="1400" b="0" i="0" u="none" strike="noStrike" dirty="0">
                <a:solidFill>
                  <a:srgbClr val="000000"/>
                </a:solidFill>
                <a:effectLst/>
                <a:latin typeface="Arial" panose="020B0604020202020204" pitchFamily="34" charset="0"/>
              </a:rPr>
              <a:t> Roll Chock before Zeroing. Currently we are inserting </a:t>
            </a:r>
            <a:r>
              <a:rPr lang="en-GB" sz="1400" b="1" i="0" u="none" strike="noStrike" dirty="0">
                <a:solidFill>
                  <a:srgbClr val="000000"/>
                </a:solidFill>
                <a:effectLst/>
                <a:latin typeface="Arial" panose="020B0604020202020204" pitchFamily="34" charset="0"/>
              </a:rPr>
              <a:t>Shims between 0.4 mm to 1.2 mm</a:t>
            </a:r>
            <a:r>
              <a:rPr lang="en-GB" sz="1400" b="0" i="0" u="none" strike="noStrike" dirty="0">
                <a:solidFill>
                  <a:srgbClr val="000000"/>
                </a:solidFill>
                <a:effectLst/>
                <a:latin typeface="Arial" panose="020B0604020202020204" pitchFamily="34" charset="0"/>
              </a:rPr>
              <a:t>. This is the condition for last 3 to 4 years. Before that we used get Zeroed Tilting values in the range of </a:t>
            </a:r>
            <a:r>
              <a:rPr lang="en-GB" sz="1400" b="1" i="0" u="none" strike="noStrike" dirty="0">
                <a:solidFill>
                  <a:srgbClr val="000000"/>
                </a:solidFill>
                <a:effectLst/>
                <a:latin typeface="Arial" panose="020B0604020202020204" pitchFamily="34" charset="0"/>
              </a:rPr>
              <a:t>+/- 0.05 mm</a:t>
            </a:r>
            <a:r>
              <a:rPr lang="en-GB" sz="1400" b="0" i="0" u="none" strike="noStrike" dirty="0">
                <a:solidFill>
                  <a:srgbClr val="000000"/>
                </a:solidFill>
                <a:effectLst/>
                <a:latin typeface="Arial" panose="020B0604020202020204" pitchFamily="34" charset="0"/>
              </a:rPr>
              <a:t>.</a:t>
            </a:r>
          </a:p>
          <a:p>
            <a:pPr marL="285750" indent="-285750" rtl="0" fontAlgn="base">
              <a:spcBef>
                <a:spcPts val="0"/>
              </a:spcBef>
              <a:spcAft>
                <a:spcPts val="0"/>
              </a:spcAft>
              <a:buFont typeface="Wingdings" panose="05000000000000000000" pitchFamily="2" charset="2"/>
              <a:buChar char="q"/>
            </a:pPr>
            <a:br>
              <a:rPr lang="en-GB" sz="1400" b="0" dirty="0">
                <a:effectLst/>
              </a:rPr>
            </a:br>
            <a:r>
              <a:rPr lang="en-GB" sz="1400" b="1" i="0" u="none" strike="noStrike" dirty="0">
                <a:solidFill>
                  <a:srgbClr val="000000"/>
                </a:solidFill>
                <a:effectLst/>
                <a:latin typeface="Arial" panose="020B0604020202020204" pitchFamily="34" charset="0"/>
              </a:rPr>
              <a:t>Differential Force</a:t>
            </a:r>
            <a:r>
              <a:rPr lang="en-GB" sz="1400" b="0" i="0" u="none" strike="noStrike" dirty="0">
                <a:solidFill>
                  <a:srgbClr val="000000"/>
                </a:solidFill>
                <a:effectLst/>
                <a:latin typeface="Arial" panose="020B0604020202020204" pitchFamily="34" charset="0"/>
              </a:rPr>
              <a:t> is always hunting. Operator adjusts the tilt values to reduce differential force to normal +/- 50 KN range. But it does not holds. Even within same coils, he needs to adjust again.</a:t>
            </a:r>
            <a:endParaRPr lang="en-GB" sz="1400" b="1" i="0" u="none" strike="noStrike" dirty="0">
              <a:solidFill>
                <a:srgbClr val="000000"/>
              </a:solidFill>
              <a:effectLst/>
              <a:latin typeface="Arial" panose="020B0604020202020204" pitchFamily="34" charset="0"/>
            </a:endParaRPr>
          </a:p>
          <a:p>
            <a:pPr marL="285750" indent="-285750" rtl="0" fontAlgn="base">
              <a:spcBef>
                <a:spcPts val="0"/>
              </a:spcBef>
              <a:spcAft>
                <a:spcPts val="0"/>
              </a:spcAft>
              <a:buFont typeface="Wingdings" panose="05000000000000000000" pitchFamily="2" charset="2"/>
              <a:buChar char="q"/>
            </a:pPr>
            <a:br>
              <a:rPr lang="en-GB" sz="1400" b="0" dirty="0">
                <a:effectLst/>
              </a:rPr>
            </a:br>
            <a:r>
              <a:rPr lang="en-GB" sz="1400" b="0" i="0" u="none" strike="noStrike" dirty="0">
                <a:solidFill>
                  <a:srgbClr val="000000"/>
                </a:solidFill>
                <a:effectLst/>
                <a:latin typeface="Arial" panose="020B0604020202020204" pitchFamily="34" charset="0"/>
              </a:rPr>
              <a:t>After The Weld Pass with reduce force, again the differential force changes even without any change in Incoming Material or any change in SPM Settings.</a:t>
            </a:r>
          </a:p>
          <a:p>
            <a:pPr marL="285750" indent="-285750" rtl="0" fontAlgn="base">
              <a:spcBef>
                <a:spcPts val="0"/>
              </a:spcBef>
              <a:spcAft>
                <a:spcPts val="0"/>
              </a:spcAft>
              <a:buFont typeface="Wingdings" panose="05000000000000000000" pitchFamily="2" charset="2"/>
              <a:buChar char="q"/>
            </a:pPr>
            <a:br>
              <a:rPr lang="en-GB" sz="1400" b="0" dirty="0">
                <a:effectLst/>
              </a:rPr>
            </a:br>
            <a:r>
              <a:rPr lang="en-GB" sz="1400" b="0" i="0" u="none" strike="noStrike" dirty="0">
                <a:solidFill>
                  <a:srgbClr val="000000"/>
                </a:solidFill>
                <a:effectLst/>
                <a:latin typeface="Arial" panose="020B0604020202020204" pitchFamily="34" charset="0"/>
              </a:rPr>
              <a:t>Another peculiar problem is that with differential force Negative, i.e. theoretically more resultant force in Drive Side of strip, but </a:t>
            </a:r>
            <a:r>
              <a:rPr lang="en-GB" sz="1400" b="1" i="0" u="none" strike="noStrike" dirty="0">
                <a:solidFill>
                  <a:srgbClr val="000000"/>
                </a:solidFill>
                <a:effectLst/>
                <a:latin typeface="Arial" panose="020B0604020202020204" pitchFamily="34" charset="0"/>
              </a:rPr>
              <a:t>Pinching and waviness</a:t>
            </a:r>
            <a:r>
              <a:rPr lang="en-GB" sz="1400" b="0" i="0" u="none" strike="noStrike" dirty="0">
                <a:solidFill>
                  <a:srgbClr val="000000"/>
                </a:solidFill>
                <a:effectLst/>
                <a:latin typeface="Arial" panose="020B0604020202020204" pitchFamily="34" charset="0"/>
              </a:rPr>
              <a:t> comes in Operator Side.</a:t>
            </a:r>
          </a:p>
          <a:p>
            <a:pPr marL="285750" indent="-285750" rtl="0" fontAlgn="base">
              <a:spcBef>
                <a:spcPts val="0"/>
              </a:spcBef>
              <a:spcAft>
                <a:spcPts val="0"/>
              </a:spcAft>
              <a:buFont typeface="Wingdings" panose="05000000000000000000" pitchFamily="2" charset="2"/>
              <a:buChar char="q"/>
            </a:pPr>
            <a:br>
              <a:rPr lang="en-GB" sz="1400" b="0" dirty="0">
                <a:effectLst/>
              </a:rPr>
            </a:br>
            <a:r>
              <a:rPr lang="en-GB" sz="1400" b="0" i="0" u="none" strike="noStrike" dirty="0">
                <a:solidFill>
                  <a:srgbClr val="000000"/>
                </a:solidFill>
                <a:effectLst/>
                <a:latin typeface="Arial" panose="020B0604020202020204" pitchFamily="34" charset="0"/>
              </a:rPr>
              <a:t>Then Operator has to operate with very high </a:t>
            </a:r>
            <a:r>
              <a:rPr lang="en-GB" sz="1400" b="1" i="0" u="none" strike="noStrike" dirty="0">
                <a:solidFill>
                  <a:srgbClr val="000000"/>
                </a:solidFill>
                <a:effectLst/>
                <a:latin typeface="Arial" panose="020B0604020202020204" pitchFamily="34" charset="0"/>
              </a:rPr>
              <a:t>Negative Differential force</a:t>
            </a:r>
            <a:r>
              <a:rPr lang="en-GB" sz="1400" b="0" i="0" u="none" strike="noStrike" dirty="0">
                <a:solidFill>
                  <a:srgbClr val="000000"/>
                </a:solidFill>
                <a:effectLst/>
                <a:latin typeface="Arial" panose="020B0604020202020204" pitchFamily="34" charset="0"/>
              </a:rPr>
              <a:t>. Sometimes we need to operate with differential force of more than </a:t>
            </a:r>
            <a:r>
              <a:rPr lang="en-GB" sz="1400" b="1" i="0" u="none" strike="noStrike" dirty="0">
                <a:solidFill>
                  <a:srgbClr val="000000"/>
                </a:solidFill>
                <a:effectLst/>
                <a:latin typeface="Arial" panose="020B0604020202020204" pitchFamily="34" charset="0"/>
              </a:rPr>
              <a:t>-100 KN</a:t>
            </a:r>
            <a:r>
              <a:rPr lang="en-GB" sz="1400" b="0" i="0" u="none" strike="noStrike" dirty="0">
                <a:solidFill>
                  <a:srgbClr val="000000"/>
                </a:solidFill>
                <a:effectLst/>
                <a:latin typeface="Arial" panose="020B0604020202020204" pitchFamily="34" charset="0"/>
              </a:rPr>
              <a:t>.</a:t>
            </a:r>
          </a:p>
          <a:p>
            <a:pPr marL="285750" indent="-285750" rtl="0" fontAlgn="base">
              <a:spcBef>
                <a:spcPts val="0"/>
              </a:spcBef>
              <a:spcAft>
                <a:spcPts val="0"/>
              </a:spcAft>
              <a:buFont typeface="Wingdings" panose="05000000000000000000" pitchFamily="2" charset="2"/>
              <a:buChar char="q"/>
            </a:pPr>
            <a:br>
              <a:rPr lang="en-GB" sz="1400" b="0" dirty="0">
                <a:effectLst/>
              </a:rPr>
            </a:br>
            <a:r>
              <a:rPr lang="en-GB" sz="1400" b="0" i="0" u="none" strike="noStrike" dirty="0">
                <a:solidFill>
                  <a:srgbClr val="000000"/>
                </a:solidFill>
                <a:effectLst/>
                <a:latin typeface="Arial" panose="020B0604020202020204" pitchFamily="34" charset="0"/>
              </a:rPr>
              <a:t>Bending Values Changes very slowly if set point is changed from Positive to negative and vice versa. At Times Bending Hunting is also observed causing chatter Mark On strip.</a:t>
            </a:r>
          </a:p>
          <a:p>
            <a:pPr marL="285750" indent="-285750" rtl="0" fontAlgn="base">
              <a:spcBef>
                <a:spcPts val="0"/>
              </a:spcBef>
              <a:spcAft>
                <a:spcPts val="0"/>
              </a:spcAft>
              <a:buFont typeface="Wingdings" panose="05000000000000000000" pitchFamily="2" charset="2"/>
              <a:buChar char="q"/>
            </a:pPr>
            <a:br>
              <a:rPr lang="en-GB" sz="1400" b="0" dirty="0">
                <a:effectLst/>
              </a:rPr>
            </a:br>
            <a:r>
              <a:rPr lang="en-GB" sz="1400" b="1" i="0" u="none" strike="noStrike" dirty="0">
                <a:solidFill>
                  <a:srgbClr val="000000"/>
                </a:solidFill>
                <a:effectLst/>
                <a:latin typeface="Arial" panose="020B0604020202020204" pitchFamily="34" charset="0"/>
              </a:rPr>
              <a:t>HGC servo valves</a:t>
            </a:r>
            <a:r>
              <a:rPr lang="en-GB" sz="1400" b="0" i="0" u="none" strike="noStrike" dirty="0">
                <a:solidFill>
                  <a:srgbClr val="000000"/>
                </a:solidFill>
                <a:effectLst/>
                <a:latin typeface="Arial" panose="020B0604020202020204" pitchFamily="34" charset="0"/>
              </a:rPr>
              <a:t> and controllers also malfunctions frequently</a:t>
            </a:r>
            <a:endParaRPr lang="en-GB" sz="1400" b="1" i="0" u="none" strike="noStrike" dirty="0">
              <a:solidFill>
                <a:srgbClr val="000000"/>
              </a:solidFill>
              <a:effectLst/>
              <a:latin typeface="Arial" panose="020B0604020202020204" pitchFamily="34" charset="0"/>
            </a:endParaRPr>
          </a:p>
          <a:p>
            <a:pPr marL="285750" indent="-285750" rtl="0" fontAlgn="base">
              <a:spcBef>
                <a:spcPts val="0"/>
              </a:spcBef>
              <a:spcAft>
                <a:spcPts val="0"/>
              </a:spcAft>
              <a:buFont typeface="Wingdings" panose="05000000000000000000" pitchFamily="2" charset="2"/>
              <a:buChar char="q"/>
            </a:pPr>
            <a:br>
              <a:rPr lang="en-GB" sz="1400" b="0" dirty="0">
                <a:effectLst/>
              </a:rPr>
            </a:br>
            <a:r>
              <a:rPr lang="en-GB" sz="1400" b="0" i="0" u="none" strike="noStrike" dirty="0">
                <a:solidFill>
                  <a:srgbClr val="000000"/>
                </a:solidFill>
                <a:effectLst/>
                <a:latin typeface="Arial" panose="020B0604020202020204" pitchFamily="34" charset="0"/>
              </a:rPr>
              <a:t>Both </a:t>
            </a:r>
            <a:r>
              <a:rPr lang="en-GB" sz="1400" b="1" i="0" u="none" strike="noStrike" dirty="0">
                <a:solidFill>
                  <a:srgbClr val="000000"/>
                </a:solidFill>
                <a:effectLst/>
                <a:latin typeface="Arial" panose="020B0604020202020204" pitchFamily="34" charset="0"/>
              </a:rPr>
              <a:t>HGC cylinder</a:t>
            </a:r>
            <a:r>
              <a:rPr lang="en-GB" sz="1400" b="0" i="0" u="none" strike="noStrike" dirty="0">
                <a:solidFill>
                  <a:srgbClr val="000000"/>
                </a:solidFill>
                <a:effectLst/>
                <a:latin typeface="Arial" panose="020B0604020202020204" pitchFamily="34" charset="0"/>
              </a:rPr>
              <a:t> tuning has not happened in a very long time-step response to be checked </a:t>
            </a:r>
          </a:p>
        </p:txBody>
      </p:sp>
    </p:spTree>
    <p:extLst>
      <p:ext uri="{BB962C8B-B14F-4D97-AF65-F5344CB8AC3E}">
        <p14:creationId xmlns:p14="http://schemas.microsoft.com/office/powerpoint/2010/main" val="3711689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9637197E-5896-19A3-79EB-5AB26DB480CF}"/>
              </a:ext>
            </a:extLst>
          </p:cNvPr>
          <p:cNvPicPr/>
          <p:nvPr/>
        </p:nvPicPr>
        <p:blipFill>
          <a:blip r:embed="rId2" cstate="print"/>
          <a:stretch>
            <a:fillRect/>
          </a:stretch>
        </p:blipFill>
        <p:spPr>
          <a:xfrm>
            <a:off x="209314" y="0"/>
            <a:ext cx="11773372" cy="6651379"/>
          </a:xfrm>
          <a:prstGeom prst="rect">
            <a:avLst/>
          </a:prstGeom>
        </p:spPr>
      </p:pic>
      <p:pic>
        <p:nvPicPr>
          <p:cNvPr id="10242" name="Picture 2">
            <a:extLst>
              <a:ext uri="{FF2B5EF4-FFF2-40B4-BE49-F238E27FC236}">
                <a16:creationId xmlns:a16="http://schemas.microsoft.com/office/drawing/2014/main" id="{FC57D8D2-5F3A-C337-4414-DFC3ED0316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713"/>
          <a:stretch/>
        </p:blipFill>
        <p:spPr bwMode="auto">
          <a:xfrm>
            <a:off x="626375" y="2819400"/>
            <a:ext cx="10939250" cy="33352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D569FE-F601-1FF7-C9C3-1409521DE887}"/>
              </a:ext>
            </a:extLst>
          </p:cNvPr>
          <p:cNvSpPr txBox="1"/>
          <p:nvPr/>
        </p:nvSpPr>
        <p:spPr>
          <a:xfrm>
            <a:off x="838200" y="609600"/>
            <a:ext cx="9660625" cy="1138773"/>
          </a:xfrm>
          <a:prstGeom prst="rect">
            <a:avLst/>
          </a:prstGeom>
          <a:noFill/>
        </p:spPr>
        <p:txBody>
          <a:bodyPr wrap="square">
            <a:spAutoFit/>
          </a:bodyPr>
          <a:lstStyle/>
          <a:p>
            <a:pPr algn="ctr" rtl="0">
              <a:spcBef>
                <a:spcPts val="0"/>
              </a:spcBef>
              <a:spcAft>
                <a:spcPts val="0"/>
              </a:spcAft>
            </a:pPr>
            <a:r>
              <a:rPr lang="en-GB" sz="3200" b="1" i="0" u="sng" strike="noStrike" dirty="0">
                <a:solidFill>
                  <a:srgbClr val="000000"/>
                </a:solidFill>
                <a:effectLst/>
                <a:latin typeface="Arial" panose="020B0604020202020204" pitchFamily="34" charset="0"/>
              </a:rPr>
              <a:t>Defect % ( of total defect) due to SPM Pinching </a:t>
            </a:r>
            <a:endParaRPr lang="en-GB" sz="3200" b="0" u="sng" dirty="0">
              <a:effectLst/>
            </a:endParaRPr>
          </a:p>
          <a:p>
            <a:br>
              <a:rPr lang="en-GB" dirty="0"/>
            </a:br>
            <a:endParaRPr lang="en-IN" dirty="0"/>
          </a:p>
        </p:txBody>
      </p:sp>
    </p:spTree>
    <p:extLst>
      <p:ext uri="{BB962C8B-B14F-4D97-AF65-F5344CB8AC3E}">
        <p14:creationId xmlns:p14="http://schemas.microsoft.com/office/powerpoint/2010/main" val="1102627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28BA3B89-D603-AE31-B342-0647463600D8}"/>
              </a:ext>
            </a:extLst>
          </p:cNvPr>
          <p:cNvPicPr/>
          <p:nvPr/>
        </p:nvPicPr>
        <p:blipFill>
          <a:blip r:embed="rId2" cstate="print"/>
          <a:stretch>
            <a:fillRect/>
          </a:stretch>
        </p:blipFill>
        <p:spPr>
          <a:xfrm>
            <a:off x="209314" y="0"/>
            <a:ext cx="11773372" cy="6651379"/>
          </a:xfrm>
          <a:prstGeom prst="rect">
            <a:avLst/>
          </a:prstGeom>
        </p:spPr>
      </p:pic>
      <p:sp>
        <p:nvSpPr>
          <p:cNvPr id="4" name="TextBox 3">
            <a:extLst>
              <a:ext uri="{FF2B5EF4-FFF2-40B4-BE49-F238E27FC236}">
                <a16:creationId xmlns:a16="http://schemas.microsoft.com/office/drawing/2014/main" id="{64C6D850-E3D1-A3DD-2AD9-114E9FB63BA4}"/>
              </a:ext>
            </a:extLst>
          </p:cNvPr>
          <p:cNvSpPr txBox="1"/>
          <p:nvPr/>
        </p:nvSpPr>
        <p:spPr>
          <a:xfrm>
            <a:off x="1371600" y="533400"/>
            <a:ext cx="8610600" cy="1631216"/>
          </a:xfrm>
          <a:prstGeom prst="rect">
            <a:avLst/>
          </a:prstGeom>
          <a:noFill/>
        </p:spPr>
        <p:txBody>
          <a:bodyPr wrap="square">
            <a:spAutoFit/>
          </a:bodyPr>
          <a:lstStyle/>
          <a:p>
            <a:pPr algn="ctr" rtl="0">
              <a:spcBef>
                <a:spcPts val="0"/>
              </a:spcBef>
              <a:spcAft>
                <a:spcPts val="0"/>
              </a:spcAft>
            </a:pPr>
            <a:r>
              <a:rPr lang="en-GB" sz="3200" b="1" i="0" u="sng" strike="noStrike" dirty="0">
                <a:solidFill>
                  <a:srgbClr val="000000"/>
                </a:solidFill>
                <a:effectLst/>
                <a:latin typeface="Arial" panose="020B0604020202020204" pitchFamily="34" charset="0"/>
              </a:rPr>
              <a:t>Current philosophy of Skin Pass Mill (Operations Practice)</a:t>
            </a:r>
            <a:endParaRPr lang="en-GB" sz="3200" b="0" u="sng" dirty="0">
              <a:effectLst/>
            </a:endParaRPr>
          </a:p>
          <a:p>
            <a:br>
              <a:rPr lang="en-GB" dirty="0"/>
            </a:br>
            <a:endParaRPr lang="en-IN" dirty="0"/>
          </a:p>
        </p:txBody>
      </p:sp>
      <p:sp>
        <p:nvSpPr>
          <p:cNvPr id="6" name="TextBox 5">
            <a:extLst>
              <a:ext uri="{FF2B5EF4-FFF2-40B4-BE49-F238E27FC236}">
                <a16:creationId xmlns:a16="http://schemas.microsoft.com/office/drawing/2014/main" id="{37C45E7D-9757-006A-6925-CCCECD1C7948}"/>
              </a:ext>
            </a:extLst>
          </p:cNvPr>
          <p:cNvSpPr txBox="1"/>
          <p:nvPr/>
        </p:nvSpPr>
        <p:spPr>
          <a:xfrm>
            <a:off x="685800" y="1505396"/>
            <a:ext cx="7010400" cy="3847207"/>
          </a:xfrm>
          <a:prstGeom prst="rect">
            <a:avLst/>
          </a:prstGeom>
          <a:noFill/>
        </p:spPr>
        <p:txBody>
          <a:bodyPr wrap="square">
            <a:spAutoFit/>
          </a:bodyPr>
          <a:lstStyle/>
          <a:p>
            <a:pPr rtl="0">
              <a:spcBef>
                <a:spcPts val="0"/>
              </a:spcBef>
              <a:spcAft>
                <a:spcPts val="0"/>
              </a:spcAft>
            </a:pPr>
            <a:r>
              <a:rPr lang="en-GB" sz="1600" b="1" i="0" u="sng" dirty="0">
                <a:solidFill>
                  <a:srgbClr val="000000"/>
                </a:solidFill>
                <a:effectLst/>
                <a:latin typeface="Arial" panose="020B0604020202020204" pitchFamily="34" charset="0"/>
              </a:rPr>
              <a:t>Observation</a:t>
            </a:r>
            <a:r>
              <a:rPr lang="en-GB" sz="1600" b="0" i="0" u="none" strike="noStrike" dirty="0">
                <a:solidFill>
                  <a:srgbClr val="000000"/>
                </a:solidFill>
                <a:effectLst/>
                <a:latin typeface="Arial" panose="020B0604020202020204" pitchFamily="34" charset="0"/>
              </a:rPr>
              <a:t> : </a:t>
            </a:r>
            <a:endParaRPr lang="en-GB" sz="1600" b="0" dirty="0">
              <a:effectLst/>
            </a:endParaRPr>
          </a:p>
          <a:p>
            <a:pPr rtl="0">
              <a:spcBef>
                <a:spcPts val="0"/>
              </a:spcBef>
              <a:spcAft>
                <a:spcPts val="0"/>
              </a:spcAft>
            </a:pPr>
            <a:r>
              <a:rPr lang="en-GB" sz="1600" b="1" i="0" u="none" strike="noStrike" dirty="0">
                <a:solidFill>
                  <a:srgbClr val="000000"/>
                </a:solidFill>
                <a:effectLst/>
                <a:latin typeface="Arial" panose="020B0604020202020204" pitchFamily="34" charset="0"/>
              </a:rPr>
              <a:t>1. </a:t>
            </a:r>
            <a:r>
              <a:rPr lang="en-GB" sz="1600" b="0" i="0" u="none" strike="noStrike" dirty="0">
                <a:solidFill>
                  <a:srgbClr val="000000"/>
                </a:solidFill>
                <a:effectLst/>
                <a:latin typeface="Arial" panose="020B0604020202020204" pitchFamily="34" charset="0"/>
              </a:rPr>
              <a:t>The backup roll needs to be changed after a processing  of </a:t>
            </a:r>
            <a:r>
              <a:rPr lang="en-GB" sz="1600" b="1" i="0" u="none" strike="noStrike" dirty="0">
                <a:solidFill>
                  <a:srgbClr val="000000"/>
                </a:solidFill>
                <a:effectLst/>
                <a:latin typeface="Arial" panose="020B0604020202020204" pitchFamily="34" charset="0"/>
              </a:rPr>
              <a:t>12000 tons</a:t>
            </a:r>
            <a:r>
              <a:rPr lang="en-GB" sz="1600" b="0" i="0" u="none" strike="noStrike" dirty="0">
                <a:solidFill>
                  <a:srgbClr val="000000"/>
                </a:solidFill>
                <a:effectLst/>
                <a:latin typeface="Arial" panose="020B0604020202020204" pitchFamily="34" charset="0"/>
              </a:rPr>
              <a:t> of steel which implies </a:t>
            </a:r>
            <a:r>
              <a:rPr lang="en-GB" sz="1600" b="1" i="0" u="none" strike="noStrike" dirty="0">
                <a:solidFill>
                  <a:srgbClr val="000000"/>
                </a:solidFill>
                <a:effectLst/>
                <a:latin typeface="Arial" panose="020B0604020202020204" pitchFamily="34" charset="0"/>
              </a:rPr>
              <a:t>three shutdowns in a month</a:t>
            </a:r>
            <a:r>
              <a:rPr lang="en-GB" sz="1600" b="0" i="0" u="none" strike="noStrike" dirty="0">
                <a:solidFill>
                  <a:srgbClr val="000000"/>
                </a:solidFill>
                <a:effectLst/>
                <a:latin typeface="Arial" panose="020B0604020202020204" pitchFamily="34" charset="0"/>
              </a:rPr>
              <a:t> and each backup roll change activity requires </a:t>
            </a:r>
            <a:r>
              <a:rPr lang="en-GB" sz="1600" b="1" i="0" u="none" strike="noStrike" dirty="0">
                <a:solidFill>
                  <a:srgbClr val="000000"/>
                </a:solidFill>
                <a:effectLst/>
                <a:latin typeface="Arial" panose="020B0604020202020204" pitchFamily="34" charset="0"/>
              </a:rPr>
              <a:t>6 hrs.</a:t>
            </a:r>
            <a:endParaRPr lang="en-GB" sz="1600" b="0" dirty="0">
              <a:effectLst/>
            </a:endParaRPr>
          </a:p>
          <a:p>
            <a:pPr rtl="0">
              <a:spcBef>
                <a:spcPts val="0"/>
              </a:spcBef>
              <a:spcAft>
                <a:spcPts val="0"/>
              </a:spcAft>
            </a:pPr>
            <a:br>
              <a:rPr lang="en-GB" sz="1600" b="0" dirty="0">
                <a:effectLst/>
              </a:rPr>
            </a:br>
            <a:r>
              <a:rPr lang="en-GB" sz="1600" b="0" i="0" u="none" strike="noStrike" dirty="0">
                <a:solidFill>
                  <a:srgbClr val="000000"/>
                </a:solidFill>
                <a:effectLst/>
                <a:latin typeface="Arial" panose="020B0604020202020204" pitchFamily="34" charset="0"/>
              </a:rPr>
              <a:t>In current scenario we cut the strip, do the roll change and then we do </a:t>
            </a:r>
            <a:r>
              <a:rPr lang="en-GB" sz="1600" b="1" i="0" u="none" strike="noStrike" dirty="0">
                <a:solidFill>
                  <a:srgbClr val="000000"/>
                </a:solidFill>
                <a:effectLst/>
                <a:latin typeface="Arial" panose="020B0604020202020204" pitchFamily="34" charset="0"/>
              </a:rPr>
              <a:t>gap zeroing</a:t>
            </a:r>
            <a:r>
              <a:rPr lang="en-GB" sz="1600" b="0" i="0" u="none" strike="noStrike" dirty="0">
                <a:solidFill>
                  <a:srgbClr val="000000"/>
                </a:solidFill>
                <a:effectLst/>
                <a:latin typeface="Arial" panose="020B0604020202020204" pitchFamily="34" charset="0"/>
              </a:rPr>
              <a:t> after which we have to rethread the strip and do brazing. This entire process involves multiple time </a:t>
            </a:r>
            <a:r>
              <a:rPr lang="en-GB" sz="1600" b="1" i="0" u="none" strike="noStrike" dirty="0">
                <a:solidFill>
                  <a:srgbClr val="000000"/>
                </a:solidFill>
                <a:effectLst/>
                <a:latin typeface="Arial" panose="020B0604020202020204" pitchFamily="34" charset="0"/>
              </a:rPr>
              <a:t>power isolation and desolation</a:t>
            </a:r>
            <a:r>
              <a:rPr lang="en-GB" sz="1600" b="0" i="0" u="none" strike="noStrike" dirty="0">
                <a:solidFill>
                  <a:srgbClr val="000000"/>
                </a:solidFill>
                <a:effectLst/>
                <a:latin typeface="Arial" panose="020B0604020202020204" pitchFamily="34" charset="0"/>
              </a:rPr>
              <a:t>. All this happens because of strip cutting at Skin Pass Mill. </a:t>
            </a:r>
            <a:endParaRPr lang="en-GB" sz="1600" b="0" dirty="0">
              <a:effectLst/>
            </a:endParaRPr>
          </a:p>
          <a:p>
            <a:pPr rtl="0">
              <a:spcBef>
                <a:spcPts val="0"/>
              </a:spcBef>
              <a:spcAft>
                <a:spcPts val="0"/>
              </a:spcAft>
            </a:pPr>
            <a:br>
              <a:rPr lang="en-GB" sz="1600" b="0" dirty="0">
                <a:effectLst/>
              </a:rPr>
            </a:br>
            <a:r>
              <a:rPr lang="en-GB" sz="1600" b="1" i="0" u="none" strike="noStrike" dirty="0">
                <a:solidFill>
                  <a:srgbClr val="000000"/>
                </a:solidFill>
                <a:effectLst/>
                <a:latin typeface="Arial" panose="020B0604020202020204" pitchFamily="34" charset="0"/>
              </a:rPr>
              <a:t>2.</a:t>
            </a:r>
            <a:r>
              <a:rPr lang="en-GB" sz="1600" b="0" i="0" u="none" strike="noStrike" dirty="0">
                <a:solidFill>
                  <a:srgbClr val="000000"/>
                </a:solidFill>
                <a:effectLst/>
                <a:latin typeface="Arial" panose="020B0604020202020204" pitchFamily="34" charset="0"/>
              </a:rPr>
              <a:t> As per SPM OEM Expert ( M/s </a:t>
            </a:r>
            <a:r>
              <a:rPr lang="en-GB" sz="1600" b="0" i="0" u="none" strike="noStrike" dirty="0" err="1">
                <a:solidFill>
                  <a:srgbClr val="000000"/>
                </a:solidFill>
                <a:effectLst/>
                <a:latin typeface="Arial" panose="020B0604020202020204" pitchFamily="34" charset="0"/>
              </a:rPr>
              <a:t>Danieli</a:t>
            </a:r>
            <a:r>
              <a:rPr lang="en-GB" sz="1600" b="0" i="0" u="none" strike="noStrike" dirty="0">
                <a:solidFill>
                  <a:srgbClr val="000000"/>
                </a:solidFill>
                <a:effectLst/>
                <a:latin typeface="Arial" panose="020B0604020202020204" pitchFamily="34" charset="0"/>
              </a:rPr>
              <a:t> , Italy) , gap zeroing needs to be done even after work roll change which happens after every 1500 T of steel processing . In current scenario , this is not possible . </a:t>
            </a:r>
            <a:endParaRPr lang="en-GB" sz="1600" b="0" dirty="0">
              <a:effectLst/>
            </a:endParaRPr>
          </a:p>
          <a:p>
            <a:br>
              <a:rPr lang="en-GB" dirty="0"/>
            </a:br>
            <a:endParaRPr lang="en-IN" dirty="0"/>
          </a:p>
        </p:txBody>
      </p:sp>
      <p:pic>
        <p:nvPicPr>
          <p:cNvPr id="11266" name="Picture 2">
            <a:extLst>
              <a:ext uri="{FF2B5EF4-FFF2-40B4-BE49-F238E27FC236}">
                <a16:creationId xmlns:a16="http://schemas.microsoft.com/office/drawing/2014/main" id="{9FD62222-1B03-050E-DF1C-63A91E72C1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4742" y="2231926"/>
            <a:ext cx="3769402" cy="27051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6C2D46D-8108-9185-EE84-7D049DAA7983}"/>
              </a:ext>
            </a:extLst>
          </p:cNvPr>
          <p:cNvSpPr txBox="1"/>
          <p:nvPr/>
        </p:nvSpPr>
        <p:spPr>
          <a:xfrm>
            <a:off x="685800" y="5224778"/>
            <a:ext cx="7268942" cy="1077218"/>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GB" sz="1600" b="0" i="0" u="none" strike="noStrike" dirty="0">
                <a:solidFill>
                  <a:srgbClr val="000000"/>
                </a:solidFill>
                <a:effectLst/>
                <a:latin typeface="Arial" panose="020B0604020202020204" pitchFamily="34" charset="0"/>
              </a:rPr>
              <a:t>If we can explore the possibility of </a:t>
            </a:r>
            <a:r>
              <a:rPr lang="en-GB" sz="1600" b="1" i="0" u="none" strike="noStrike" dirty="0">
                <a:solidFill>
                  <a:srgbClr val="000000"/>
                </a:solidFill>
                <a:effectLst/>
                <a:latin typeface="Arial" panose="020B0604020202020204" pitchFamily="34" charset="0"/>
              </a:rPr>
              <a:t>gap zeroing with spacer</a:t>
            </a:r>
            <a:r>
              <a:rPr lang="en-GB" sz="1600" b="0" i="0" u="none" strike="noStrike" dirty="0">
                <a:solidFill>
                  <a:srgbClr val="000000"/>
                </a:solidFill>
                <a:effectLst/>
                <a:latin typeface="Arial" panose="020B0604020202020204" pitchFamily="34" charset="0"/>
              </a:rPr>
              <a:t>, we can </a:t>
            </a:r>
            <a:r>
              <a:rPr lang="en-GB" sz="1600" b="1" i="0" u="none" strike="noStrike" dirty="0">
                <a:solidFill>
                  <a:srgbClr val="000000"/>
                </a:solidFill>
                <a:effectLst/>
                <a:latin typeface="Arial" panose="020B0604020202020204" pitchFamily="34" charset="0"/>
              </a:rPr>
              <a:t>reduce</a:t>
            </a:r>
            <a:r>
              <a:rPr lang="en-GB" sz="1600" b="0" i="0" u="none" strike="noStrike" dirty="0">
                <a:solidFill>
                  <a:srgbClr val="000000"/>
                </a:solidFill>
                <a:effectLst/>
                <a:latin typeface="Arial" panose="020B0604020202020204" pitchFamily="34" charset="0"/>
              </a:rPr>
              <a:t> time by </a:t>
            </a:r>
            <a:r>
              <a:rPr lang="en-GB" sz="1600" b="1" i="0" u="none" strike="noStrike" dirty="0">
                <a:solidFill>
                  <a:srgbClr val="000000"/>
                </a:solidFill>
                <a:effectLst/>
                <a:latin typeface="Arial" panose="020B0604020202020204" pitchFamily="34" charset="0"/>
              </a:rPr>
              <a:t>3 hrs</a:t>
            </a:r>
            <a:r>
              <a:rPr lang="en-GB" sz="1600" b="0" i="0" u="none" strike="noStrike" dirty="0">
                <a:solidFill>
                  <a:srgbClr val="000000"/>
                </a:solidFill>
                <a:effectLst/>
                <a:latin typeface="Arial" panose="020B0604020202020204" pitchFamily="34" charset="0"/>
              </a:rPr>
              <a:t> in every shutdown. This is mentioned in OEM Manual , though it is not established .</a:t>
            </a:r>
          </a:p>
          <a:p>
            <a:pPr rtl="0" fontAlgn="base">
              <a:spcBef>
                <a:spcPts val="0"/>
              </a:spcBef>
              <a:spcAft>
                <a:spcPts val="0"/>
              </a:spcAft>
              <a:buFont typeface="Arial" panose="020B0604020202020204" pitchFamily="34" charset="0"/>
              <a:buChar char="•"/>
            </a:pPr>
            <a:r>
              <a:rPr lang="en-GB" sz="1600" b="0" i="0" u="none" strike="noStrike" dirty="0">
                <a:solidFill>
                  <a:srgbClr val="000000"/>
                </a:solidFill>
                <a:effectLst/>
                <a:latin typeface="Arial" panose="020B0604020202020204" pitchFamily="34" charset="0"/>
              </a:rPr>
              <a:t>We can do gap zeroing after each backup roll change also.</a:t>
            </a:r>
          </a:p>
        </p:txBody>
      </p:sp>
      <p:sp>
        <p:nvSpPr>
          <p:cNvPr id="11" name="TextBox 10">
            <a:extLst>
              <a:ext uri="{FF2B5EF4-FFF2-40B4-BE49-F238E27FC236}">
                <a16:creationId xmlns:a16="http://schemas.microsoft.com/office/drawing/2014/main" id="{D0645011-94AC-EDA3-70D1-1BC864EB5B10}"/>
              </a:ext>
            </a:extLst>
          </p:cNvPr>
          <p:cNvSpPr txBox="1"/>
          <p:nvPr/>
        </p:nvSpPr>
        <p:spPr>
          <a:xfrm>
            <a:off x="711200" y="4809280"/>
            <a:ext cx="2667000" cy="954107"/>
          </a:xfrm>
          <a:prstGeom prst="rect">
            <a:avLst/>
          </a:prstGeom>
          <a:noFill/>
        </p:spPr>
        <p:txBody>
          <a:bodyPr wrap="square">
            <a:spAutoFit/>
          </a:bodyPr>
          <a:lstStyle/>
          <a:p>
            <a:pPr rtl="0">
              <a:spcBef>
                <a:spcPts val="0"/>
              </a:spcBef>
              <a:spcAft>
                <a:spcPts val="0"/>
              </a:spcAft>
            </a:pPr>
            <a:r>
              <a:rPr lang="en-IN" sz="1800" b="1" i="0" u="sng" dirty="0">
                <a:solidFill>
                  <a:srgbClr val="000000"/>
                </a:solidFill>
                <a:effectLst/>
                <a:latin typeface="Arial" panose="020B0604020202020204" pitchFamily="34" charset="0"/>
              </a:rPr>
              <a:t>Recommendation</a:t>
            </a:r>
            <a:r>
              <a:rPr lang="en-IN" sz="2000" b="1" i="0" u="sng" dirty="0">
                <a:solidFill>
                  <a:srgbClr val="000000"/>
                </a:solidFill>
                <a:effectLst/>
                <a:latin typeface="Arial" panose="020B0604020202020204" pitchFamily="34" charset="0"/>
              </a:rPr>
              <a:t> </a:t>
            </a:r>
            <a:endParaRPr lang="en-IN" b="0" dirty="0">
              <a:effectLst/>
            </a:endParaRPr>
          </a:p>
          <a:p>
            <a:br>
              <a:rPr lang="en-IN" dirty="0"/>
            </a:br>
            <a:endParaRPr lang="en-IN" dirty="0"/>
          </a:p>
        </p:txBody>
      </p:sp>
    </p:spTree>
    <p:extLst>
      <p:ext uri="{BB962C8B-B14F-4D97-AF65-F5344CB8AC3E}">
        <p14:creationId xmlns:p14="http://schemas.microsoft.com/office/powerpoint/2010/main" val="553292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4ED4A995-75FC-ECE5-F5F7-8F7109FA329C}"/>
              </a:ext>
            </a:extLst>
          </p:cNvPr>
          <p:cNvPicPr/>
          <p:nvPr/>
        </p:nvPicPr>
        <p:blipFill>
          <a:blip r:embed="rId2" cstate="print"/>
          <a:stretch>
            <a:fillRect/>
          </a:stretch>
        </p:blipFill>
        <p:spPr>
          <a:xfrm>
            <a:off x="209314" y="0"/>
            <a:ext cx="11773372" cy="6651379"/>
          </a:xfrm>
          <a:prstGeom prst="rect">
            <a:avLst/>
          </a:prstGeom>
        </p:spPr>
      </p:pic>
      <p:sp>
        <p:nvSpPr>
          <p:cNvPr id="4" name="TextBox 3">
            <a:extLst>
              <a:ext uri="{FF2B5EF4-FFF2-40B4-BE49-F238E27FC236}">
                <a16:creationId xmlns:a16="http://schemas.microsoft.com/office/drawing/2014/main" id="{34BC70CD-4D0A-7152-EA5C-BB68793C566E}"/>
              </a:ext>
            </a:extLst>
          </p:cNvPr>
          <p:cNvSpPr txBox="1"/>
          <p:nvPr/>
        </p:nvSpPr>
        <p:spPr>
          <a:xfrm>
            <a:off x="1524000" y="580990"/>
            <a:ext cx="8686800" cy="1508105"/>
          </a:xfrm>
          <a:prstGeom prst="rect">
            <a:avLst/>
          </a:prstGeom>
          <a:noFill/>
        </p:spPr>
        <p:txBody>
          <a:bodyPr wrap="square">
            <a:spAutoFit/>
          </a:bodyPr>
          <a:lstStyle/>
          <a:p>
            <a:pPr algn="ctr" rtl="0">
              <a:spcBef>
                <a:spcPts val="0"/>
              </a:spcBef>
              <a:spcAft>
                <a:spcPts val="0"/>
              </a:spcAft>
            </a:pPr>
            <a:r>
              <a:rPr lang="en-GB" sz="2800" b="1" i="0" u="sng" strike="noStrike" dirty="0">
                <a:solidFill>
                  <a:srgbClr val="000000"/>
                </a:solidFill>
                <a:effectLst/>
                <a:latin typeface="Arial" panose="020B0604020202020204" pitchFamily="34" charset="0"/>
              </a:rPr>
              <a:t>Current Philosophy of maintenance practice at Skin Pass Mill</a:t>
            </a:r>
            <a:endParaRPr lang="en-GB" sz="2800" b="0" u="sng" dirty="0">
              <a:effectLst/>
            </a:endParaRPr>
          </a:p>
          <a:p>
            <a:br>
              <a:rPr lang="en-GB" dirty="0"/>
            </a:br>
            <a:endParaRPr lang="en-IN" dirty="0"/>
          </a:p>
        </p:txBody>
      </p:sp>
      <p:sp>
        <p:nvSpPr>
          <p:cNvPr id="6" name="TextBox 5">
            <a:extLst>
              <a:ext uri="{FF2B5EF4-FFF2-40B4-BE49-F238E27FC236}">
                <a16:creationId xmlns:a16="http://schemas.microsoft.com/office/drawing/2014/main" id="{0CBC9C26-A9DD-3963-64EE-2F8B9097A374}"/>
              </a:ext>
            </a:extLst>
          </p:cNvPr>
          <p:cNvSpPr txBox="1"/>
          <p:nvPr/>
        </p:nvSpPr>
        <p:spPr>
          <a:xfrm>
            <a:off x="685800" y="1262647"/>
            <a:ext cx="7010400" cy="5355312"/>
          </a:xfrm>
          <a:prstGeom prst="rect">
            <a:avLst/>
          </a:prstGeom>
          <a:noFill/>
        </p:spPr>
        <p:txBody>
          <a:bodyPr wrap="square">
            <a:spAutoFit/>
          </a:bodyPr>
          <a:lstStyle/>
          <a:p>
            <a:pPr rtl="0">
              <a:spcBef>
                <a:spcPts val="0"/>
              </a:spcBef>
              <a:spcAft>
                <a:spcPts val="0"/>
              </a:spcAft>
            </a:pPr>
            <a:r>
              <a:rPr lang="en-IN" b="1" i="0" u="none" strike="noStrike" dirty="0">
                <a:solidFill>
                  <a:srgbClr val="000000"/>
                </a:solidFill>
                <a:effectLst/>
                <a:latin typeface="Arial" panose="020B0604020202020204" pitchFamily="34" charset="0"/>
              </a:rPr>
              <a:t>Mill: </a:t>
            </a:r>
            <a:endParaRPr lang="en-IN" b="0" dirty="0">
              <a:effectLst/>
            </a:endParaRPr>
          </a:p>
          <a:p>
            <a:pPr rtl="0" fontAlgn="base">
              <a:spcBef>
                <a:spcPts val="0"/>
              </a:spcBef>
              <a:spcAft>
                <a:spcPts val="0"/>
              </a:spcAft>
              <a:buFont typeface="+mj-lt"/>
              <a:buAutoNum type="arabicPeriod"/>
            </a:pPr>
            <a:r>
              <a:rPr lang="en-IN" b="0" i="0" u="none" strike="noStrike" dirty="0">
                <a:solidFill>
                  <a:srgbClr val="000000"/>
                </a:solidFill>
                <a:effectLst/>
                <a:latin typeface="Arial" panose="020B0604020202020204" pitchFamily="34" charset="0"/>
              </a:rPr>
              <a:t>Gap zeroing after </a:t>
            </a:r>
            <a:r>
              <a:rPr lang="en-IN" dirty="0">
                <a:solidFill>
                  <a:srgbClr val="000000"/>
                </a:solidFill>
                <a:latin typeface="Arial" panose="020B0604020202020204" pitchFamily="34" charset="0"/>
              </a:rPr>
              <a:t>backup roll</a:t>
            </a:r>
            <a:r>
              <a:rPr lang="en-IN" b="0" i="0" u="none" strike="noStrike" dirty="0">
                <a:solidFill>
                  <a:srgbClr val="000000"/>
                </a:solidFill>
                <a:effectLst/>
                <a:latin typeface="Arial" panose="020B0604020202020204" pitchFamily="34" charset="0"/>
              </a:rPr>
              <a:t> change </a:t>
            </a:r>
          </a:p>
          <a:p>
            <a:pPr rtl="0" fontAlgn="base">
              <a:spcBef>
                <a:spcPts val="0"/>
              </a:spcBef>
              <a:spcAft>
                <a:spcPts val="0"/>
              </a:spcAft>
              <a:buFont typeface="+mj-lt"/>
              <a:buAutoNum type="arabicPeriod"/>
            </a:pPr>
            <a:r>
              <a:rPr lang="en-IN" b="0" i="0" u="none" strike="noStrike" dirty="0">
                <a:solidFill>
                  <a:srgbClr val="000000"/>
                </a:solidFill>
                <a:effectLst/>
                <a:latin typeface="Arial" panose="020B0604020202020204" pitchFamily="34" charset="0"/>
              </a:rPr>
              <a:t>All temper fluid nozzle cleaning.</a:t>
            </a:r>
          </a:p>
          <a:p>
            <a:pPr rtl="0" fontAlgn="base">
              <a:spcBef>
                <a:spcPts val="0"/>
              </a:spcBef>
              <a:spcAft>
                <a:spcPts val="0"/>
              </a:spcAft>
              <a:buFont typeface="+mj-lt"/>
              <a:buAutoNum type="arabicPeriod"/>
            </a:pPr>
            <a:r>
              <a:rPr lang="en-IN" b="0" i="0" u="none" strike="noStrike" dirty="0">
                <a:solidFill>
                  <a:srgbClr val="000000"/>
                </a:solidFill>
                <a:effectLst/>
                <a:latin typeface="Arial" panose="020B0604020202020204" pitchFamily="34" charset="0"/>
              </a:rPr>
              <a:t>SAP-PM based preventive measure and inspection.</a:t>
            </a:r>
          </a:p>
          <a:p>
            <a:pPr rtl="0">
              <a:spcBef>
                <a:spcPts val="0"/>
              </a:spcBef>
              <a:spcAft>
                <a:spcPts val="0"/>
              </a:spcAft>
            </a:pPr>
            <a:br>
              <a:rPr lang="en-IN" b="0" dirty="0">
                <a:effectLst/>
              </a:rPr>
            </a:br>
            <a:r>
              <a:rPr lang="en-IN" b="1" i="0" u="none" strike="noStrike" dirty="0">
                <a:solidFill>
                  <a:srgbClr val="000000"/>
                </a:solidFill>
                <a:effectLst/>
                <a:latin typeface="Arial" panose="020B0604020202020204" pitchFamily="34" charset="0"/>
              </a:rPr>
              <a:t>Mill Hydraulics :-</a:t>
            </a:r>
            <a:endParaRPr lang="en-IN" b="0" dirty="0">
              <a:effectLst/>
            </a:endParaRPr>
          </a:p>
          <a:p>
            <a:pPr rtl="0" fontAlgn="base">
              <a:spcBef>
                <a:spcPts val="0"/>
              </a:spcBef>
              <a:spcAft>
                <a:spcPts val="0"/>
              </a:spcAft>
              <a:buFont typeface="+mj-lt"/>
              <a:buAutoNum type="arabicPeriod"/>
            </a:pPr>
            <a:r>
              <a:rPr lang="en-IN" b="0" i="0" u="none" strike="noStrike" dirty="0">
                <a:solidFill>
                  <a:srgbClr val="000000"/>
                </a:solidFill>
                <a:effectLst/>
                <a:latin typeface="Arial" panose="020B0604020202020204" pitchFamily="34" charset="0"/>
              </a:rPr>
              <a:t>Oil reservoir level, temperature inspection</a:t>
            </a:r>
          </a:p>
          <a:p>
            <a:pPr rtl="0" fontAlgn="base">
              <a:spcBef>
                <a:spcPts val="0"/>
              </a:spcBef>
              <a:spcAft>
                <a:spcPts val="0"/>
              </a:spcAft>
              <a:buFont typeface="+mj-lt"/>
              <a:buAutoNum type="arabicPeriod"/>
            </a:pPr>
            <a:r>
              <a:rPr lang="en-IN" b="0" i="0" u="none" strike="noStrike" dirty="0">
                <a:solidFill>
                  <a:srgbClr val="000000"/>
                </a:solidFill>
                <a:effectLst/>
                <a:latin typeface="Arial" panose="020B0604020202020204" pitchFamily="34" charset="0"/>
              </a:rPr>
              <a:t>All hydraulic pumps pressure checking</a:t>
            </a:r>
          </a:p>
          <a:p>
            <a:pPr rtl="0" fontAlgn="base">
              <a:spcBef>
                <a:spcPts val="0"/>
              </a:spcBef>
              <a:spcAft>
                <a:spcPts val="0"/>
              </a:spcAft>
              <a:buFont typeface="+mj-lt"/>
              <a:buAutoNum type="arabicPeriod"/>
            </a:pPr>
            <a:r>
              <a:rPr lang="en-IN" b="0" i="0" u="none" strike="noStrike" dirty="0">
                <a:solidFill>
                  <a:srgbClr val="000000"/>
                </a:solidFill>
                <a:effectLst/>
                <a:latin typeface="Arial" panose="020B0604020202020204" pitchFamily="34" charset="0"/>
              </a:rPr>
              <a:t>Hydraulic oil cleanliness(NAS class/ISO) measurement. (Every 2 month)</a:t>
            </a:r>
          </a:p>
          <a:p>
            <a:pPr rtl="0" fontAlgn="base">
              <a:spcBef>
                <a:spcPts val="0"/>
              </a:spcBef>
              <a:spcAft>
                <a:spcPts val="0"/>
              </a:spcAft>
              <a:buFont typeface="+mj-lt"/>
              <a:buAutoNum type="arabicPeriod"/>
            </a:pPr>
            <a:r>
              <a:rPr lang="en-IN" b="0" i="0" u="none" strike="noStrike" dirty="0">
                <a:solidFill>
                  <a:srgbClr val="000000"/>
                </a:solidFill>
                <a:effectLst/>
                <a:latin typeface="Arial" panose="020B0604020202020204" pitchFamily="34" charset="0"/>
              </a:rPr>
              <a:t>Accumulator N2(nitrogen) pre change pressure checking (every 6 month) </a:t>
            </a:r>
            <a:r>
              <a:rPr lang="en-IN" b="1" i="0" u="none" strike="noStrike" dirty="0">
                <a:solidFill>
                  <a:srgbClr val="000000"/>
                </a:solidFill>
                <a:effectLst/>
                <a:latin typeface="Arial" panose="020B0604020202020204" pitchFamily="34" charset="0"/>
              </a:rPr>
              <a:t>(Gap)</a:t>
            </a:r>
          </a:p>
          <a:p>
            <a:pPr rtl="0" fontAlgn="base">
              <a:spcBef>
                <a:spcPts val="0"/>
              </a:spcBef>
              <a:spcAft>
                <a:spcPts val="0"/>
              </a:spcAft>
              <a:buFont typeface="+mj-lt"/>
              <a:buAutoNum type="arabicPeriod"/>
            </a:pPr>
            <a:r>
              <a:rPr lang="en-IN" b="0" i="0" u="none" strike="noStrike" dirty="0">
                <a:solidFill>
                  <a:srgbClr val="000000"/>
                </a:solidFill>
                <a:effectLst/>
                <a:latin typeface="Arial" panose="020B0604020202020204" pitchFamily="34" charset="0"/>
              </a:rPr>
              <a:t>All hydraulic valves thermography analysis for any internal leakage. </a:t>
            </a:r>
            <a:r>
              <a:rPr lang="en-IN" b="1" i="0" u="none" strike="noStrike" dirty="0">
                <a:solidFill>
                  <a:srgbClr val="000000"/>
                </a:solidFill>
                <a:effectLst/>
                <a:latin typeface="Arial" panose="020B0604020202020204" pitchFamily="34" charset="0"/>
              </a:rPr>
              <a:t>(Newly established practice)</a:t>
            </a:r>
          </a:p>
          <a:p>
            <a:pPr rtl="0" fontAlgn="base">
              <a:spcBef>
                <a:spcPts val="0"/>
              </a:spcBef>
              <a:spcAft>
                <a:spcPts val="0"/>
              </a:spcAft>
              <a:buFont typeface="+mj-lt"/>
              <a:buAutoNum type="arabicPeriod"/>
            </a:pPr>
            <a:r>
              <a:rPr lang="en-IN" b="0" i="0" u="none" strike="noStrike" dirty="0">
                <a:solidFill>
                  <a:srgbClr val="000000"/>
                </a:solidFill>
                <a:effectLst/>
                <a:latin typeface="Arial" panose="020B0604020202020204" pitchFamily="34" charset="0"/>
              </a:rPr>
              <a:t>Accumulator thermography during service to know the working.</a:t>
            </a:r>
          </a:p>
          <a:p>
            <a:pPr rtl="0" fontAlgn="base">
              <a:spcBef>
                <a:spcPts val="0"/>
              </a:spcBef>
              <a:spcAft>
                <a:spcPts val="0"/>
              </a:spcAft>
              <a:buFont typeface="+mj-lt"/>
              <a:buAutoNum type="arabicPeriod"/>
            </a:pPr>
            <a:r>
              <a:rPr lang="en-IN" b="0" i="0" u="none" strike="noStrike" dirty="0">
                <a:solidFill>
                  <a:srgbClr val="000000"/>
                </a:solidFill>
                <a:effectLst/>
                <a:latin typeface="Arial" panose="020B0604020202020204" pitchFamily="34" charset="0"/>
              </a:rPr>
              <a:t>All hydraulic actuator inspection/replacement.</a:t>
            </a:r>
          </a:p>
          <a:p>
            <a:pPr fontAlgn="base">
              <a:buFont typeface="+mj-lt"/>
              <a:buAutoNum type="arabicPeriod"/>
            </a:pPr>
            <a:r>
              <a:rPr lang="en-IN" b="0" i="0" u="none" strike="noStrike" dirty="0">
                <a:solidFill>
                  <a:srgbClr val="000000"/>
                </a:solidFill>
                <a:effectLst/>
                <a:latin typeface="Arial" panose="020B0604020202020204" pitchFamily="34" charset="0"/>
              </a:rPr>
              <a:t>All hydraulic pump internal leakage (case drain) measurement for knowing the pump’s service life.</a:t>
            </a:r>
            <a:r>
              <a:rPr lang="en-IN" b="1" i="0" u="none" strike="noStrike" dirty="0">
                <a:solidFill>
                  <a:srgbClr val="000000"/>
                </a:solidFill>
                <a:effectLst/>
                <a:latin typeface="Arial" panose="020B0604020202020204" pitchFamily="34" charset="0"/>
              </a:rPr>
              <a:t> (Newly established practice)</a:t>
            </a:r>
          </a:p>
          <a:p>
            <a:pPr rtl="0" fontAlgn="base">
              <a:spcBef>
                <a:spcPts val="0"/>
              </a:spcBef>
              <a:spcAft>
                <a:spcPts val="0"/>
              </a:spcAft>
              <a:buFont typeface="+mj-lt"/>
              <a:buAutoNum type="arabicPeriod"/>
            </a:pPr>
            <a:endParaRPr lang="en-IN" b="0" i="0" u="none" strike="noStrike" dirty="0">
              <a:solidFill>
                <a:srgbClr val="000000"/>
              </a:solidFill>
              <a:effectLst/>
              <a:latin typeface="Arial" panose="020B0604020202020204" pitchFamily="34" charset="0"/>
            </a:endParaRPr>
          </a:p>
        </p:txBody>
      </p:sp>
      <p:pic>
        <p:nvPicPr>
          <p:cNvPr id="12292" name="Picture 4">
            <a:extLst>
              <a:ext uri="{FF2B5EF4-FFF2-40B4-BE49-F238E27FC236}">
                <a16:creationId xmlns:a16="http://schemas.microsoft.com/office/drawing/2014/main" id="{721A64D6-0D3B-CC3C-81A3-943A368FE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6991" y="3953339"/>
            <a:ext cx="2623097" cy="23876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xial Piston Pump Design">
            <a:extLst>
              <a:ext uri="{FF2B5EF4-FFF2-40B4-BE49-F238E27FC236}">
                <a16:creationId xmlns:a16="http://schemas.microsoft.com/office/drawing/2014/main" id="{7834EE2D-3548-E784-AF1F-17CCC31B28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2088" y="1262647"/>
            <a:ext cx="3048000" cy="250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410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2D029F9D-58D7-9C58-566B-9F17E638B8C4}"/>
              </a:ext>
            </a:extLst>
          </p:cNvPr>
          <p:cNvPicPr/>
          <p:nvPr/>
        </p:nvPicPr>
        <p:blipFill>
          <a:blip r:embed="rId2" cstate="print"/>
          <a:stretch>
            <a:fillRect/>
          </a:stretch>
        </p:blipFill>
        <p:spPr>
          <a:xfrm>
            <a:off x="209314" y="0"/>
            <a:ext cx="11773372" cy="6651379"/>
          </a:xfrm>
          <a:prstGeom prst="rect">
            <a:avLst/>
          </a:prstGeom>
        </p:spPr>
      </p:pic>
      <p:sp>
        <p:nvSpPr>
          <p:cNvPr id="5" name="TextBox 4">
            <a:extLst>
              <a:ext uri="{FF2B5EF4-FFF2-40B4-BE49-F238E27FC236}">
                <a16:creationId xmlns:a16="http://schemas.microsoft.com/office/drawing/2014/main" id="{F4B58CB9-E3A2-4D73-9CFB-E239DE7776F4}"/>
              </a:ext>
            </a:extLst>
          </p:cNvPr>
          <p:cNvSpPr txBox="1"/>
          <p:nvPr/>
        </p:nvSpPr>
        <p:spPr>
          <a:xfrm>
            <a:off x="2667000" y="381000"/>
            <a:ext cx="6096000" cy="1138773"/>
          </a:xfrm>
          <a:prstGeom prst="rect">
            <a:avLst/>
          </a:prstGeom>
          <a:noFill/>
        </p:spPr>
        <p:txBody>
          <a:bodyPr wrap="square">
            <a:spAutoFit/>
          </a:bodyPr>
          <a:lstStyle/>
          <a:p>
            <a:pPr algn="ctr" rtl="0">
              <a:spcBef>
                <a:spcPts val="0"/>
              </a:spcBef>
              <a:spcAft>
                <a:spcPts val="0"/>
              </a:spcAft>
            </a:pPr>
            <a:r>
              <a:rPr lang="en-IN" sz="3200" b="1" i="0" u="sng" strike="noStrike" dirty="0">
                <a:solidFill>
                  <a:srgbClr val="000000"/>
                </a:solidFill>
                <a:effectLst/>
                <a:latin typeface="Arial" panose="020B0604020202020204" pitchFamily="34" charset="0"/>
              </a:rPr>
              <a:t>Recommendation</a:t>
            </a:r>
            <a:endParaRPr lang="en-IN" sz="3200" b="0" u="sng" dirty="0">
              <a:effectLst/>
            </a:endParaRPr>
          </a:p>
          <a:p>
            <a:br>
              <a:rPr lang="en-IN" dirty="0"/>
            </a:br>
            <a:endParaRPr lang="en-IN" dirty="0"/>
          </a:p>
        </p:txBody>
      </p:sp>
      <p:sp>
        <p:nvSpPr>
          <p:cNvPr id="7" name="TextBox 6">
            <a:extLst>
              <a:ext uri="{FF2B5EF4-FFF2-40B4-BE49-F238E27FC236}">
                <a16:creationId xmlns:a16="http://schemas.microsoft.com/office/drawing/2014/main" id="{DAB9B2EC-2D79-9C71-13B0-37BAA395476D}"/>
              </a:ext>
            </a:extLst>
          </p:cNvPr>
          <p:cNvSpPr txBox="1"/>
          <p:nvPr/>
        </p:nvSpPr>
        <p:spPr>
          <a:xfrm>
            <a:off x="609600" y="1066800"/>
            <a:ext cx="10972800" cy="3385542"/>
          </a:xfrm>
          <a:prstGeom prst="rect">
            <a:avLst/>
          </a:prstGeom>
          <a:noFill/>
        </p:spPr>
        <p:txBody>
          <a:bodyPr wrap="square">
            <a:spAutoFit/>
          </a:bodyPr>
          <a:lstStyle/>
          <a:p>
            <a:pPr rtl="0">
              <a:spcBef>
                <a:spcPts val="0"/>
              </a:spcBef>
              <a:spcAft>
                <a:spcPts val="0"/>
              </a:spcAft>
            </a:pPr>
            <a:r>
              <a:rPr lang="en-GB" sz="1400" b="1" i="0" u="none" strike="noStrike" dirty="0">
                <a:solidFill>
                  <a:srgbClr val="000000"/>
                </a:solidFill>
                <a:effectLst/>
                <a:latin typeface="Arial" panose="020B0604020202020204" pitchFamily="34" charset="0"/>
              </a:rPr>
              <a:t>1.  Mill calibration</a:t>
            </a:r>
            <a:r>
              <a:rPr lang="en-GB" sz="1400" b="0" i="0" u="none" strike="noStrike" dirty="0">
                <a:solidFill>
                  <a:srgbClr val="000000"/>
                </a:solidFill>
                <a:effectLst/>
                <a:latin typeface="Arial" panose="020B0604020202020204" pitchFamily="34" charset="0"/>
              </a:rPr>
              <a:t> with </a:t>
            </a:r>
            <a:r>
              <a:rPr lang="en-GB" sz="1400" b="1" i="0" u="none" strike="noStrike" dirty="0">
                <a:solidFill>
                  <a:srgbClr val="000000"/>
                </a:solidFill>
                <a:effectLst/>
                <a:latin typeface="Arial" panose="020B0604020202020204" pitchFamily="34" charset="0"/>
              </a:rPr>
              <a:t>spacer</a:t>
            </a:r>
            <a:r>
              <a:rPr lang="en-GB" sz="1400" b="0" i="0" u="none" strike="noStrike" dirty="0">
                <a:solidFill>
                  <a:srgbClr val="000000"/>
                </a:solidFill>
                <a:effectLst/>
                <a:latin typeface="Arial" panose="020B0604020202020204" pitchFamily="34" charset="0"/>
              </a:rPr>
              <a:t> to save </a:t>
            </a:r>
            <a:r>
              <a:rPr lang="en-GB" sz="1400" dirty="0">
                <a:solidFill>
                  <a:srgbClr val="000000"/>
                </a:solidFill>
                <a:latin typeface="Arial" panose="020B0604020202020204" pitchFamily="34" charset="0"/>
              </a:rPr>
              <a:t>strength</a:t>
            </a:r>
            <a:r>
              <a:rPr lang="en-GB" sz="1400" b="0" i="0" u="none" strike="noStrike" dirty="0">
                <a:solidFill>
                  <a:srgbClr val="000000"/>
                </a:solidFill>
                <a:effectLst/>
                <a:latin typeface="Arial" panose="020B0604020202020204" pitchFamily="34" charset="0"/>
              </a:rPr>
              <a:t> duration because in SPM manual it has been mentioned that two types of calibration / mill zeroing can be possible but we failed to do calibration with spacer. Hence at every SD we need to cut / braze the strip                                </a:t>
            </a:r>
            <a:endParaRPr lang="en-GB" sz="1400" b="0" dirty="0">
              <a:effectLst/>
            </a:endParaRPr>
          </a:p>
          <a:p>
            <a:pPr rtl="0">
              <a:spcBef>
                <a:spcPts val="0"/>
              </a:spcBef>
              <a:spcAft>
                <a:spcPts val="0"/>
              </a:spcAft>
            </a:pPr>
            <a:r>
              <a:rPr lang="en-GB" sz="1400" b="1" i="0" u="none" strike="noStrike" dirty="0">
                <a:solidFill>
                  <a:srgbClr val="000000"/>
                </a:solidFill>
                <a:effectLst/>
                <a:latin typeface="Arial" panose="020B0604020202020204" pitchFamily="34" charset="0"/>
              </a:rPr>
              <a:t>                                                                 Responsibility :   Operation , Maintenance</a:t>
            </a:r>
            <a:endParaRPr lang="en-GB" sz="1400" b="0" dirty="0">
              <a:effectLst/>
            </a:endParaRPr>
          </a:p>
          <a:p>
            <a:pPr rtl="0">
              <a:spcBef>
                <a:spcPts val="0"/>
              </a:spcBef>
              <a:spcAft>
                <a:spcPts val="0"/>
              </a:spcAft>
            </a:pPr>
            <a:br>
              <a:rPr lang="en-GB" sz="1400" b="0" dirty="0">
                <a:effectLst/>
              </a:rPr>
            </a:br>
            <a:r>
              <a:rPr lang="en-GB" sz="1400" b="1" i="0" u="none" strike="noStrike" dirty="0">
                <a:solidFill>
                  <a:srgbClr val="000000"/>
                </a:solidFill>
                <a:effectLst/>
                <a:latin typeface="Arial" panose="020B0604020202020204" pitchFamily="34" charset="0"/>
              </a:rPr>
              <a:t>2. </a:t>
            </a:r>
            <a:r>
              <a:rPr lang="en-GB" sz="1400" b="0" i="0" u="none" strike="noStrike" dirty="0">
                <a:solidFill>
                  <a:srgbClr val="000000"/>
                </a:solidFill>
                <a:effectLst/>
                <a:latin typeface="Arial" panose="020B0604020202020204" pitchFamily="34" charset="0"/>
              </a:rPr>
              <a:t>As per </a:t>
            </a:r>
            <a:r>
              <a:rPr lang="en-GB" sz="1400" b="1" i="0" u="none" strike="noStrike" dirty="0">
                <a:solidFill>
                  <a:srgbClr val="000000"/>
                </a:solidFill>
                <a:effectLst/>
                <a:latin typeface="Arial" panose="020B0604020202020204" pitchFamily="34" charset="0"/>
              </a:rPr>
              <a:t>OEM (M/S </a:t>
            </a:r>
            <a:r>
              <a:rPr lang="en-GB" sz="1400" b="1" i="0" u="none" strike="noStrike" dirty="0" err="1">
                <a:solidFill>
                  <a:srgbClr val="000000"/>
                </a:solidFill>
                <a:effectLst/>
                <a:latin typeface="Arial" panose="020B0604020202020204" pitchFamily="34" charset="0"/>
              </a:rPr>
              <a:t>Danieli</a:t>
            </a:r>
            <a:r>
              <a:rPr lang="en-GB" sz="1400" b="1" i="0" u="none" strike="noStrike" dirty="0">
                <a:solidFill>
                  <a:srgbClr val="000000"/>
                </a:solidFill>
                <a:effectLst/>
                <a:latin typeface="Arial" panose="020B0604020202020204" pitchFamily="34" charset="0"/>
              </a:rPr>
              <a:t>)</a:t>
            </a:r>
            <a:r>
              <a:rPr lang="en-GB" sz="1400" b="0" i="0" u="none" strike="noStrike" dirty="0">
                <a:solidFill>
                  <a:srgbClr val="000000"/>
                </a:solidFill>
                <a:effectLst/>
                <a:latin typeface="Arial" panose="020B0604020202020204" pitchFamily="34" charset="0"/>
              </a:rPr>
              <a:t> after each work roll change, mill must undergo a calibration but in current practice it is not possible as</a:t>
            </a:r>
            <a:r>
              <a:rPr lang="en-GB" sz="1400" b="1" i="0" u="none" strike="noStrike" dirty="0">
                <a:solidFill>
                  <a:srgbClr val="000000"/>
                </a:solidFill>
                <a:effectLst/>
                <a:latin typeface="Arial" panose="020B0604020202020204" pitchFamily="34" charset="0"/>
              </a:rPr>
              <a:t> we cannot stop mill in every 3000 ton of production (3 days) </a:t>
            </a:r>
            <a:r>
              <a:rPr lang="en-GB" sz="1400" b="0" i="0" u="none" strike="noStrike" dirty="0">
                <a:solidFill>
                  <a:srgbClr val="000000"/>
                </a:solidFill>
                <a:effectLst/>
                <a:latin typeface="Arial" panose="020B0604020202020204" pitchFamily="34" charset="0"/>
              </a:rPr>
              <a:t>which is a work roll change schedule. </a:t>
            </a:r>
          </a:p>
          <a:p>
            <a:pPr rtl="0">
              <a:spcBef>
                <a:spcPts val="0"/>
              </a:spcBef>
              <a:spcAft>
                <a:spcPts val="0"/>
              </a:spcAft>
            </a:pPr>
            <a:r>
              <a:rPr lang="en-GB" sz="1400" b="1" i="0" u="none" strike="noStrike" dirty="0">
                <a:solidFill>
                  <a:srgbClr val="000000"/>
                </a:solidFill>
                <a:effectLst/>
                <a:latin typeface="Arial" panose="020B0604020202020204" pitchFamily="34" charset="0"/>
              </a:rPr>
              <a:t>                                                                  Responsibility: Operation , Maintenance</a:t>
            </a:r>
            <a:endParaRPr lang="en-GB" sz="1400" b="0" dirty="0">
              <a:effectLst/>
            </a:endParaRPr>
          </a:p>
          <a:p>
            <a:pPr rtl="0">
              <a:spcBef>
                <a:spcPts val="0"/>
              </a:spcBef>
              <a:spcAft>
                <a:spcPts val="0"/>
              </a:spcAft>
            </a:pPr>
            <a:br>
              <a:rPr lang="en-GB" sz="1400" b="0" dirty="0">
                <a:effectLst/>
              </a:rPr>
            </a:br>
            <a:r>
              <a:rPr lang="en-GB" sz="1400" b="1" i="0" u="none" strike="noStrike" dirty="0">
                <a:solidFill>
                  <a:srgbClr val="000000"/>
                </a:solidFill>
                <a:effectLst/>
                <a:latin typeface="Arial" panose="020B0604020202020204" pitchFamily="34" charset="0"/>
              </a:rPr>
              <a:t>3. </a:t>
            </a:r>
            <a:r>
              <a:rPr lang="en-GB" sz="1400" b="0" i="0" u="none" strike="noStrike" dirty="0">
                <a:solidFill>
                  <a:srgbClr val="000000"/>
                </a:solidFill>
                <a:effectLst/>
                <a:latin typeface="Arial" panose="020B0604020202020204" pitchFamily="34" charset="0"/>
              </a:rPr>
              <a:t>In SPM, </a:t>
            </a:r>
            <a:r>
              <a:rPr lang="en-GB" sz="1400" b="1" i="0" u="none" strike="noStrike" dirty="0">
                <a:solidFill>
                  <a:srgbClr val="000000"/>
                </a:solidFill>
                <a:effectLst/>
                <a:latin typeface="Arial" panose="020B0604020202020204" pitchFamily="34" charset="0"/>
              </a:rPr>
              <a:t>servo valves </a:t>
            </a:r>
            <a:r>
              <a:rPr lang="en-GB" sz="1400" b="0" i="0" u="none" strike="noStrike" dirty="0">
                <a:solidFill>
                  <a:srgbClr val="000000"/>
                </a:solidFill>
                <a:effectLst/>
                <a:latin typeface="Arial" panose="020B0604020202020204" pitchFamily="34" charset="0"/>
              </a:rPr>
              <a:t>are the vital installation in the hydraulic circuit. In current practice we cannot check/assess the health of the servo valves. But as per SPM we must measure different servo valve characteristics indefinite period. This can be developed.                             </a:t>
            </a:r>
            <a:endParaRPr lang="en-GB" sz="1400" b="0" dirty="0">
              <a:effectLst/>
            </a:endParaRPr>
          </a:p>
          <a:p>
            <a:pPr rtl="0">
              <a:spcBef>
                <a:spcPts val="0"/>
              </a:spcBef>
              <a:spcAft>
                <a:spcPts val="0"/>
              </a:spcAft>
            </a:pPr>
            <a:r>
              <a:rPr lang="en-GB" sz="1400" b="1" i="0" u="none" strike="noStrike" dirty="0">
                <a:solidFill>
                  <a:srgbClr val="000000"/>
                </a:solidFill>
                <a:effectLst/>
                <a:latin typeface="Arial" panose="020B0604020202020204" pitchFamily="34" charset="0"/>
              </a:rPr>
              <a:t>                                                                  Responsibility:  Mechanical Maintenance                                                                                                                                       </a:t>
            </a:r>
            <a:br>
              <a:rPr lang="en-GB" dirty="0"/>
            </a:br>
            <a:endParaRPr lang="en-IN" dirty="0"/>
          </a:p>
        </p:txBody>
      </p:sp>
      <p:pic>
        <p:nvPicPr>
          <p:cNvPr id="13318" name="Picture 6">
            <a:extLst>
              <a:ext uri="{FF2B5EF4-FFF2-40B4-BE49-F238E27FC236}">
                <a16:creationId xmlns:a16="http://schemas.microsoft.com/office/drawing/2014/main" id="{98D268A0-3551-3CDF-A857-46A00319E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771" y="4074961"/>
            <a:ext cx="2740115" cy="19496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D0672CE1-7B98-03A2-EFD0-1BDDB26B3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181" y="4074961"/>
            <a:ext cx="285750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751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2D029F9D-58D7-9C58-566B-9F17E638B8C4}"/>
              </a:ext>
            </a:extLst>
          </p:cNvPr>
          <p:cNvPicPr/>
          <p:nvPr/>
        </p:nvPicPr>
        <p:blipFill>
          <a:blip r:embed="rId2" cstate="print"/>
          <a:stretch>
            <a:fillRect/>
          </a:stretch>
        </p:blipFill>
        <p:spPr>
          <a:xfrm>
            <a:off x="209314" y="0"/>
            <a:ext cx="11773372" cy="6651379"/>
          </a:xfrm>
          <a:prstGeom prst="rect">
            <a:avLst/>
          </a:prstGeom>
        </p:spPr>
      </p:pic>
      <p:sp>
        <p:nvSpPr>
          <p:cNvPr id="5" name="TextBox 4">
            <a:extLst>
              <a:ext uri="{FF2B5EF4-FFF2-40B4-BE49-F238E27FC236}">
                <a16:creationId xmlns:a16="http://schemas.microsoft.com/office/drawing/2014/main" id="{F4B58CB9-E3A2-4D73-9CFB-E239DE7776F4}"/>
              </a:ext>
            </a:extLst>
          </p:cNvPr>
          <p:cNvSpPr txBox="1"/>
          <p:nvPr/>
        </p:nvSpPr>
        <p:spPr>
          <a:xfrm>
            <a:off x="2667000" y="381000"/>
            <a:ext cx="6096000" cy="1138773"/>
          </a:xfrm>
          <a:prstGeom prst="rect">
            <a:avLst/>
          </a:prstGeom>
          <a:noFill/>
        </p:spPr>
        <p:txBody>
          <a:bodyPr wrap="square">
            <a:spAutoFit/>
          </a:bodyPr>
          <a:lstStyle/>
          <a:p>
            <a:pPr algn="ctr" rtl="0">
              <a:spcBef>
                <a:spcPts val="0"/>
              </a:spcBef>
              <a:spcAft>
                <a:spcPts val="0"/>
              </a:spcAft>
            </a:pPr>
            <a:r>
              <a:rPr lang="en-IN" sz="3200" b="1" i="0" u="sng" strike="noStrike" dirty="0">
                <a:solidFill>
                  <a:srgbClr val="000000"/>
                </a:solidFill>
                <a:effectLst/>
                <a:latin typeface="Arial" panose="020B0604020202020204" pitchFamily="34" charset="0"/>
              </a:rPr>
              <a:t>Recommendation</a:t>
            </a:r>
            <a:endParaRPr lang="en-IN" sz="3200" b="0" u="sng" dirty="0">
              <a:effectLst/>
            </a:endParaRPr>
          </a:p>
          <a:p>
            <a:br>
              <a:rPr lang="en-IN" dirty="0"/>
            </a:br>
            <a:endParaRPr lang="en-IN" dirty="0"/>
          </a:p>
        </p:txBody>
      </p:sp>
      <p:sp>
        <p:nvSpPr>
          <p:cNvPr id="7" name="TextBox 6">
            <a:extLst>
              <a:ext uri="{FF2B5EF4-FFF2-40B4-BE49-F238E27FC236}">
                <a16:creationId xmlns:a16="http://schemas.microsoft.com/office/drawing/2014/main" id="{DAB9B2EC-2D79-9C71-13B0-37BAA395476D}"/>
              </a:ext>
            </a:extLst>
          </p:cNvPr>
          <p:cNvSpPr txBox="1"/>
          <p:nvPr/>
        </p:nvSpPr>
        <p:spPr>
          <a:xfrm>
            <a:off x="762000" y="751162"/>
            <a:ext cx="10668000" cy="2800767"/>
          </a:xfrm>
          <a:prstGeom prst="rect">
            <a:avLst/>
          </a:prstGeom>
          <a:noFill/>
        </p:spPr>
        <p:txBody>
          <a:bodyPr wrap="square">
            <a:spAutoFit/>
          </a:bodyPr>
          <a:lstStyle/>
          <a:p>
            <a:pPr rtl="0">
              <a:spcBef>
                <a:spcPts val="0"/>
              </a:spcBef>
              <a:spcAft>
                <a:spcPts val="0"/>
              </a:spcAft>
            </a:pPr>
            <a:br>
              <a:rPr lang="en-GB" sz="1400" b="0" dirty="0">
                <a:effectLst/>
              </a:rPr>
            </a:br>
            <a:r>
              <a:rPr lang="en-GB" sz="1400" b="1" i="0" u="none" strike="noStrike" dirty="0">
                <a:solidFill>
                  <a:srgbClr val="000000"/>
                </a:solidFill>
                <a:effectLst/>
                <a:latin typeface="Arial" panose="020B0604020202020204" pitchFamily="34" charset="0"/>
              </a:rPr>
              <a:t>4. </a:t>
            </a:r>
            <a:r>
              <a:rPr lang="en-GB" sz="1400" b="0" i="0" u="none" strike="noStrike" dirty="0">
                <a:solidFill>
                  <a:srgbClr val="000000"/>
                </a:solidFill>
                <a:effectLst/>
                <a:latin typeface="Arial" panose="020B0604020202020204" pitchFamily="34" charset="0"/>
              </a:rPr>
              <a:t>Current practice we inspect the </a:t>
            </a:r>
            <a:r>
              <a:rPr lang="en-GB" sz="1400" b="1" i="0" u="none" strike="noStrike" dirty="0">
                <a:solidFill>
                  <a:srgbClr val="000000"/>
                </a:solidFill>
                <a:effectLst/>
                <a:latin typeface="Arial" panose="020B0604020202020204" pitchFamily="34" charset="0"/>
              </a:rPr>
              <a:t>accumulator pre-charge nitrogen pressure</a:t>
            </a:r>
            <a:r>
              <a:rPr lang="en-GB" sz="1400" b="0" i="0" u="none" strike="noStrike" dirty="0">
                <a:solidFill>
                  <a:srgbClr val="000000"/>
                </a:solidFill>
                <a:effectLst/>
                <a:latin typeface="Arial" panose="020B0604020202020204" pitchFamily="34" charset="0"/>
              </a:rPr>
              <a:t>. For this activity we need to put gauge and measure the pressure. During this activity some pressure drops during fitting connection/disconnection. If online pressure measurement can be done then productivity will improve.                </a:t>
            </a:r>
            <a:r>
              <a:rPr lang="en-GB" sz="1400" b="1" i="0" u="none" strike="noStrike" dirty="0">
                <a:solidFill>
                  <a:srgbClr val="000000"/>
                </a:solidFill>
                <a:effectLst/>
                <a:latin typeface="Arial" panose="020B0604020202020204" pitchFamily="34" charset="0"/>
              </a:rPr>
              <a:t>Responsibility :  Mechanical Maintenance</a:t>
            </a:r>
            <a:endParaRPr lang="en-GB" sz="1400" b="0" dirty="0">
              <a:effectLst/>
            </a:endParaRPr>
          </a:p>
          <a:p>
            <a:pPr rtl="0">
              <a:spcBef>
                <a:spcPts val="0"/>
              </a:spcBef>
              <a:spcAft>
                <a:spcPts val="0"/>
              </a:spcAft>
            </a:pPr>
            <a:br>
              <a:rPr lang="en-GB" sz="1400" b="0" dirty="0">
                <a:effectLst/>
              </a:rPr>
            </a:br>
            <a:r>
              <a:rPr lang="en-GB" sz="1400" b="1" i="0" u="none" strike="noStrike" dirty="0">
                <a:solidFill>
                  <a:srgbClr val="000000"/>
                </a:solidFill>
                <a:effectLst/>
                <a:latin typeface="Arial" panose="020B0604020202020204" pitchFamily="34" charset="0"/>
              </a:rPr>
              <a:t>5. </a:t>
            </a:r>
            <a:r>
              <a:rPr lang="en-GB" sz="1400" b="0" i="0" u="none" strike="noStrike" dirty="0">
                <a:solidFill>
                  <a:srgbClr val="000000"/>
                </a:solidFill>
                <a:effectLst/>
                <a:latin typeface="Arial" panose="020B0604020202020204" pitchFamily="34" charset="0"/>
              </a:rPr>
              <a:t>Pass line checking w.r.t. drawing  - This will ensure proper gap zeroing position .</a:t>
            </a:r>
            <a:endParaRPr lang="en-GB" sz="1400" b="0" dirty="0">
              <a:effectLst/>
            </a:endParaRPr>
          </a:p>
          <a:p>
            <a:pPr marL="139700" rtl="0">
              <a:spcBef>
                <a:spcPts val="0"/>
              </a:spcBef>
              <a:spcAft>
                <a:spcPts val="0"/>
              </a:spcAft>
            </a:pPr>
            <a:r>
              <a:rPr lang="en-GB" sz="1400" b="0" i="0" u="none" strike="noStrike" dirty="0">
                <a:solidFill>
                  <a:srgbClr val="000000"/>
                </a:solidFill>
                <a:effectLst/>
                <a:latin typeface="Arial" panose="020B0604020202020204" pitchFamily="34" charset="0"/>
              </a:rPr>
              <a:t>                                                                     </a:t>
            </a:r>
            <a:r>
              <a:rPr lang="en-GB" sz="1400" b="1" i="0" u="none" strike="noStrike" dirty="0">
                <a:solidFill>
                  <a:srgbClr val="000000"/>
                </a:solidFill>
                <a:effectLst/>
                <a:latin typeface="Arial" panose="020B0604020202020204" pitchFamily="34" charset="0"/>
              </a:rPr>
              <a:t>Responsibility :  Mechanical maintenance</a:t>
            </a:r>
            <a:endParaRPr lang="en-GB" sz="1400" b="0" dirty="0">
              <a:effectLst/>
            </a:endParaRPr>
          </a:p>
          <a:p>
            <a:pPr rtl="0">
              <a:spcBef>
                <a:spcPts val="0"/>
              </a:spcBef>
              <a:spcAft>
                <a:spcPts val="0"/>
              </a:spcAft>
            </a:pPr>
            <a:br>
              <a:rPr lang="en-GB" sz="1400" b="0" dirty="0">
                <a:effectLst/>
              </a:rPr>
            </a:br>
            <a:r>
              <a:rPr lang="en-GB" sz="1400" b="1" i="0" u="none" strike="noStrike" dirty="0">
                <a:solidFill>
                  <a:srgbClr val="000000"/>
                </a:solidFill>
                <a:effectLst/>
                <a:latin typeface="Arial" panose="020B0604020202020204" pitchFamily="34" charset="0"/>
              </a:rPr>
              <a:t>6. </a:t>
            </a:r>
            <a:r>
              <a:rPr lang="en-GB" sz="1400" b="0" i="0" u="none" strike="noStrike" dirty="0">
                <a:solidFill>
                  <a:srgbClr val="000000"/>
                </a:solidFill>
                <a:effectLst/>
                <a:latin typeface="Arial" panose="020B0604020202020204" pitchFamily="34" charset="0"/>
              </a:rPr>
              <a:t>Calibration of sensors ( Pressure transmitter , position sensor ) </a:t>
            </a:r>
            <a:endParaRPr lang="en-GB" sz="1400" b="0" dirty="0">
              <a:effectLst/>
            </a:endParaRPr>
          </a:p>
          <a:p>
            <a:pPr marL="139700" rtl="0">
              <a:spcBef>
                <a:spcPts val="0"/>
              </a:spcBef>
              <a:spcAft>
                <a:spcPts val="0"/>
              </a:spcAft>
            </a:pPr>
            <a:r>
              <a:rPr lang="en-GB" sz="1400" b="0" i="0" u="none" strike="noStrike" dirty="0">
                <a:solidFill>
                  <a:srgbClr val="000000"/>
                </a:solidFill>
                <a:effectLst/>
                <a:latin typeface="Arial" panose="020B0604020202020204" pitchFamily="34" charset="0"/>
              </a:rPr>
              <a:t>                                                                     </a:t>
            </a:r>
            <a:r>
              <a:rPr lang="en-GB" sz="1400" b="1" i="0" u="none" strike="noStrike" dirty="0">
                <a:solidFill>
                  <a:srgbClr val="000000"/>
                </a:solidFill>
                <a:effectLst/>
                <a:latin typeface="Arial" panose="020B0604020202020204" pitchFamily="34" charset="0"/>
              </a:rPr>
              <a:t>Responsibility :  Electrical maintenance</a:t>
            </a:r>
            <a:endParaRPr lang="en-GB" sz="1400" b="0" dirty="0">
              <a:effectLst/>
            </a:endParaRPr>
          </a:p>
          <a:p>
            <a:br>
              <a:rPr lang="en-GB" dirty="0"/>
            </a:br>
            <a:endParaRPr lang="en-IN" dirty="0"/>
          </a:p>
        </p:txBody>
      </p:sp>
      <p:pic>
        <p:nvPicPr>
          <p:cNvPr id="13314" name="Picture 2">
            <a:extLst>
              <a:ext uri="{FF2B5EF4-FFF2-40B4-BE49-F238E27FC236}">
                <a16:creationId xmlns:a16="http://schemas.microsoft.com/office/drawing/2014/main" id="{22375C16-C317-372D-3680-19D56339B6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95" t="13291" r="4483" b="16658"/>
          <a:stretch/>
        </p:blipFill>
        <p:spPr bwMode="auto">
          <a:xfrm>
            <a:off x="9183278" y="1447800"/>
            <a:ext cx="2209800" cy="17214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8A7521A-E694-6B39-2F41-3BD54A2A7718}"/>
              </a:ext>
            </a:extLst>
          </p:cNvPr>
          <p:cNvSpPr txBox="1"/>
          <p:nvPr/>
        </p:nvSpPr>
        <p:spPr>
          <a:xfrm>
            <a:off x="9525000" y="3152772"/>
            <a:ext cx="1723789" cy="923330"/>
          </a:xfrm>
          <a:prstGeom prst="rect">
            <a:avLst/>
          </a:prstGeom>
          <a:noFill/>
        </p:spPr>
        <p:txBody>
          <a:bodyPr wrap="square">
            <a:spAutoFit/>
          </a:bodyPr>
          <a:lstStyle/>
          <a:p>
            <a:pPr rtl="0">
              <a:spcBef>
                <a:spcPts val="0"/>
              </a:spcBef>
              <a:spcAft>
                <a:spcPts val="0"/>
              </a:spcAft>
            </a:pPr>
            <a:r>
              <a:rPr lang="en-IN" sz="1800" b="1" i="0" u="none" strike="noStrike" dirty="0">
                <a:solidFill>
                  <a:srgbClr val="000000"/>
                </a:solidFill>
                <a:effectLst/>
                <a:latin typeface="Arial" panose="020B0604020202020204" pitchFamily="34" charset="0"/>
              </a:rPr>
              <a:t>Accumulator</a:t>
            </a:r>
            <a:endParaRPr lang="en-IN" b="0" dirty="0">
              <a:effectLst/>
            </a:endParaRPr>
          </a:p>
          <a:p>
            <a:br>
              <a:rPr lang="en-IN" dirty="0"/>
            </a:br>
            <a:endParaRPr lang="en-IN" dirty="0"/>
          </a:p>
        </p:txBody>
      </p:sp>
      <p:sp>
        <p:nvSpPr>
          <p:cNvPr id="3" name="TextBox 2">
            <a:extLst>
              <a:ext uri="{FF2B5EF4-FFF2-40B4-BE49-F238E27FC236}">
                <a16:creationId xmlns:a16="http://schemas.microsoft.com/office/drawing/2014/main" id="{B35AC990-7F35-7546-6DFD-9D5D61FB8474}"/>
              </a:ext>
            </a:extLst>
          </p:cNvPr>
          <p:cNvSpPr txBox="1"/>
          <p:nvPr/>
        </p:nvSpPr>
        <p:spPr>
          <a:xfrm flipH="1">
            <a:off x="3609680" y="3152155"/>
            <a:ext cx="3601825" cy="461665"/>
          </a:xfrm>
          <a:prstGeom prst="rect">
            <a:avLst/>
          </a:prstGeom>
          <a:noFill/>
        </p:spPr>
        <p:txBody>
          <a:bodyPr wrap="square" rtlCol="0">
            <a:spAutoFit/>
          </a:bodyPr>
          <a:lstStyle/>
          <a:p>
            <a:r>
              <a:rPr lang="en-GB" sz="2400" b="1" u="sng" dirty="0"/>
              <a:t>Other Recommendations</a:t>
            </a:r>
            <a:endParaRPr lang="en-IN" sz="2400" b="1" u="sng" dirty="0"/>
          </a:p>
        </p:txBody>
      </p:sp>
      <p:sp>
        <p:nvSpPr>
          <p:cNvPr id="4" name="TextBox 3">
            <a:extLst>
              <a:ext uri="{FF2B5EF4-FFF2-40B4-BE49-F238E27FC236}">
                <a16:creationId xmlns:a16="http://schemas.microsoft.com/office/drawing/2014/main" id="{DDC931DE-4A30-1938-2760-19B410A158F6}"/>
              </a:ext>
            </a:extLst>
          </p:cNvPr>
          <p:cNvSpPr txBox="1"/>
          <p:nvPr/>
        </p:nvSpPr>
        <p:spPr>
          <a:xfrm>
            <a:off x="771427" y="3655104"/>
            <a:ext cx="10591801" cy="2893100"/>
          </a:xfrm>
          <a:prstGeom prst="rect">
            <a:avLst/>
          </a:prstGeom>
          <a:noFill/>
        </p:spPr>
        <p:txBody>
          <a:bodyPr wrap="square" rtlCol="0">
            <a:spAutoFit/>
          </a:bodyPr>
          <a:lstStyle/>
          <a:p>
            <a:pPr marL="285750" indent="-285750">
              <a:buFont typeface="Arial" panose="020B0604020202020204" pitchFamily="34" charset="0"/>
              <a:buChar char="•"/>
            </a:pPr>
            <a:r>
              <a:rPr lang="en-IN" sz="1400" dirty="0">
                <a:solidFill>
                  <a:srgbClr val="0A0A0A"/>
                </a:solidFill>
                <a:effectLst/>
                <a:latin typeface="Open Sans" panose="020B0606030504020204" pitchFamily="34" charset="0"/>
                <a:ea typeface="Calibri" panose="020F0502020204030204" pitchFamily="34" charset="0"/>
                <a:cs typeface="Times New Roman" panose="02020603050405020304" pitchFamily="18" charset="0"/>
              </a:rPr>
              <a:t>By applying the camber on rolls in the opposite direction, the surface in contact with the sheet becomes flat after a deflection.</a:t>
            </a:r>
          </a:p>
          <a:p>
            <a:pPr marL="285750" indent="-285750">
              <a:buFont typeface="Arial" panose="020B0604020202020204" pitchFamily="34" charset="0"/>
              <a:buChar char="•"/>
            </a:pPr>
            <a:endParaRPr lang="en-IN" sz="1400" dirty="0">
              <a:solidFill>
                <a:srgbClr val="0A0A0A"/>
              </a:solidFill>
              <a:latin typeface="Open Sans" panose="020B060603050402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1400" dirty="0">
                <a:solidFill>
                  <a:srgbClr val="0A0A0A"/>
                </a:solidFill>
                <a:effectLst/>
                <a:latin typeface="Open Sans" panose="020B0606030504020204" pitchFamily="34" charset="0"/>
                <a:ea typeface="Calibri" panose="020F0502020204030204" pitchFamily="34" charset="0"/>
                <a:cs typeface="Times New Roman" panose="02020603050405020304" pitchFamily="18" charset="0"/>
              </a:rPr>
              <a:t>The use of hydraulic jacks works well in instances where wavy edges occur. These jacks control the elastic deformation of rolls as per the requirements. Also, the use of small diameter rolls works efficiently.</a:t>
            </a:r>
          </a:p>
          <a:p>
            <a:pPr marL="285750" indent="-285750">
              <a:buFont typeface="Arial" panose="020B0604020202020204" pitchFamily="34" charset="0"/>
              <a:buChar char="•"/>
            </a:pPr>
            <a:endParaRPr lang="en-IN" sz="1400" dirty="0">
              <a:solidFill>
                <a:srgbClr val="0A0A0A"/>
              </a:solidFill>
              <a:latin typeface="Open Sans" panose="020B060603050402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1400"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Edge effects occur due to uneven heating, uneven rolling or excess quenching so this should be checked properly and we can use trimming operation to remove edge cracks, </a:t>
            </a:r>
            <a:r>
              <a:rPr lang="en-IN" sz="1400" dirty="0">
                <a:solidFill>
                  <a:srgbClr val="0A0A0A"/>
                </a:solidFill>
                <a:effectLst/>
                <a:latin typeface="Open Sans" panose="020B0606030504020204" pitchFamily="34" charset="0"/>
                <a:ea typeface="Calibri" panose="020F0502020204030204" pitchFamily="34" charset="0"/>
                <a:cs typeface="Times New Roman" panose="02020603050405020304" pitchFamily="18" charset="0"/>
              </a:rPr>
              <a:t>Also, stretch and roller levelling under tension might work against edge cracks. Using edge rolls might help in achieving uniform rolls without any cracks. </a:t>
            </a:r>
            <a:r>
              <a:rPr lang="en-IN" sz="1400" b="1" dirty="0">
                <a:solidFill>
                  <a:srgbClr val="0A0A0A"/>
                </a:solidFill>
                <a:effectLst/>
                <a:latin typeface="Open Sans" panose="020B0606030504020204" pitchFamily="34" charset="0"/>
                <a:ea typeface="Calibri" panose="020F0502020204030204" pitchFamily="34" charset="0"/>
                <a:cs typeface="Times New Roman" panose="02020603050405020304" pitchFamily="18" charset="0"/>
              </a:rPr>
              <a:t>(Beyond Scope)</a:t>
            </a:r>
            <a:endParaRPr lang="en-IN" sz="1400" b="1" dirty="0">
              <a:solidFill>
                <a:srgbClr val="0A0A0A"/>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400"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u="sng" dirty="0">
                <a:effectLst/>
                <a:latin typeface="Calibri" panose="020F0502020204030204" pitchFamily="34" charset="0"/>
                <a:ea typeface="Calibri" panose="020F0502020204030204" pitchFamily="34" charset="0"/>
                <a:cs typeface="Times New Roman" panose="02020603050405020304" pitchFamily="18" charset="0"/>
              </a:rPr>
              <a:t>THANK YOU</a:t>
            </a:r>
          </a:p>
          <a:p>
            <a:endParaRPr lang="en-IN" dirty="0"/>
          </a:p>
        </p:txBody>
      </p:sp>
    </p:spTree>
    <p:extLst>
      <p:ext uri="{BB962C8B-B14F-4D97-AF65-F5344CB8AC3E}">
        <p14:creationId xmlns:p14="http://schemas.microsoft.com/office/powerpoint/2010/main" val="3031161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1213" y="0"/>
            <a:ext cx="11773372" cy="6651379"/>
          </a:xfrm>
          <a:prstGeom prst="rect">
            <a:avLst/>
          </a:prstGeom>
        </p:spPr>
      </p:pic>
      <p:sp>
        <p:nvSpPr>
          <p:cNvPr id="5" name="TextBox 4">
            <a:extLst>
              <a:ext uri="{FF2B5EF4-FFF2-40B4-BE49-F238E27FC236}">
                <a16:creationId xmlns:a16="http://schemas.microsoft.com/office/drawing/2014/main" id="{0CF5F933-2553-AE70-FBE4-8CD188B81221}"/>
              </a:ext>
            </a:extLst>
          </p:cNvPr>
          <p:cNvSpPr txBox="1"/>
          <p:nvPr/>
        </p:nvSpPr>
        <p:spPr>
          <a:xfrm>
            <a:off x="533400" y="1371600"/>
            <a:ext cx="11048999" cy="5386090"/>
          </a:xfrm>
          <a:prstGeom prst="rect">
            <a:avLst/>
          </a:prstGeom>
          <a:noFill/>
        </p:spPr>
        <p:txBody>
          <a:bodyPr wrap="square">
            <a:spAutoFit/>
          </a:bodyPr>
          <a:lstStyle/>
          <a:p>
            <a:pPr rtl="0">
              <a:spcBef>
                <a:spcPts val="0"/>
              </a:spcBef>
              <a:spcAft>
                <a:spcPts val="0"/>
              </a:spcAft>
            </a:pPr>
            <a:r>
              <a:rPr lang="en-GB" b="1" i="0" u="none" strike="noStrike" dirty="0">
                <a:effectLst/>
                <a:latin typeface="Arial" panose="020B0604020202020204" pitchFamily="34" charset="0"/>
                <a:cs typeface="Arial" panose="020B0604020202020204" pitchFamily="34" charset="0"/>
              </a:rPr>
              <a:t>Continuous Galvanizing</a:t>
            </a:r>
            <a:r>
              <a:rPr lang="en-GB" b="0" i="0" u="none" strike="noStrike" dirty="0">
                <a:effectLst/>
                <a:latin typeface="Arial" panose="020B0604020202020204" pitchFamily="34" charset="0"/>
                <a:cs typeface="Arial" panose="020B0604020202020204" pitchFamily="34" charset="0"/>
              </a:rPr>
              <a:t> is a process in which the surface of a continuous steel strip is coated on both sides with a thin layer of zinc. The coating, which is applied by passing the sheet or strip through a zinc bath at high temperatures, improves the corrosion resistance of the final product.</a:t>
            </a:r>
            <a:endParaRPr lang="en-GB" b="0" dirty="0">
              <a:effectLst/>
              <a:latin typeface="Arial" panose="020B0604020202020204" pitchFamily="34" charset="0"/>
              <a:cs typeface="Arial" panose="020B0604020202020204" pitchFamily="34" charset="0"/>
            </a:endParaRPr>
          </a:p>
          <a:p>
            <a:pPr rtl="0">
              <a:spcBef>
                <a:spcPts val="0"/>
              </a:spcBef>
              <a:spcAft>
                <a:spcPts val="0"/>
              </a:spcAft>
            </a:pPr>
            <a:br>
              <a:rPr lang="en-GB" b="0" dirty="0">
                <a:effectLst/>
                <a:latin typeface="Arial" panose="020B0604020202020204" pitchFamily="34" charset="0"/>
                <a:cs typeface="Arial" panose="020B0604020202020204" pitchFamily="34" charset="0"/>
              </a:rPr>
            </a:br>
            <a:r>
              <a:rPr lang="en-GB" b="0" i="0" u="none" strike="noStrike" dirty="0">
                <a:effectLst/>
                <a:latin typeface="Arial" panose="020B0604020202020204" pitchFamily="34" charset="0"/>
                <a:cs typeface="Arial" panose="020B0604020202020204" pitchFamily="34" charset="0"/>
              </a:rPr>
              <a:t>The continuous galvanizing process involves the following steps:</a:t>
            </a:r>
            <a:endParaRPr lang="en-GB" b="0" dirty="0">
              <a:effectLst/>
              <a:latin typeface="Arial" panose="020B0604020202020204" pitchFamily="34" charset="0"/>
              <a:cs typeface="Arial" panose="020B0604020202020204" pitchFamily="34" charset="0"/>
            </a:endParaRPr>
          </a:p>
          <a:p>
            <a:pPr rtl="0" fontAlgn="base">
              <a:spcBef>
                <a:spcPts val="1200"/>
              </a:spcBef>
              <a:spcAft>
                <a:spcPts val="0"/>
              </a:spcAft>
              <a:buFont typeface="+mj-lt"/>
              <a:buAutoNum type="arabicPeriod"/>
            </a:pPr>
            <a:r>
              <a:rPr lang="en-GB" b="0" i="0" u="none" strike="noStrike" dirty="0">
                <a:effectLst/>
                <a:latin typeface="Arial" panose="020B0604020202020204" pitchFamily="34" charset="0"/>
                <a:cs typeface="Arial" panose="020B0604020202020204" pitchFamily="34" charset="0"/>
              </a:rPr>
              <a:t>The sheet surface is </a:t>
            </a:r>
            <a:r>
              <a:rPr lang="en-GB" b="1" i="0" u="none" strike="noStrike" dirty="0">
                <a:effectLst/>
                <a:latin typeface="Arial" panose="020B0604020202020204" pitchFamily="34" charset="0"/>
                <a:cs typeface="Arial" panose="020B0604020202020204" pitchFamily="34" charset="0"/>
              </a:rPr>
              <a:t>cleaned</a:t>
            </a:r>
            <a:r>
              <a:rPr lang="en-GB" b="0" i="0" u="none" strike="noStrike" dirty="0">
                <a:effectLst/>
                <a:latin typeface="Arial" panose="020B0604020202020204" pitchFamily="34" charset="0"/>
                <a:cs typeface="Arial" panose="020B0604020202020204" pitchFamily="34" charset="0"/>
              </a:rPr>
              <a:t> to remove oils, surface oxides and iron fines using rotating brushes and caustic soap.</a:t>
            </a:r>
          </a:p>
          <a:p>
            <a:pPr rtl="0" fontAlgn="base">
              <a:spcBef>
                <a:spcPts val="0"/>
              </a:spcBef>
              <a:spcAft>
                <a:spcPts val="0"/>
              </a:spcAft>
              <a:buFont typeface="+mj-lt"/>
              <a:buAutoNum type="arabicPeriod"/>
            </a:pPr>
            <a:r>
              <a:rPr lang="en-GB" b="0" i="0" u="none" strike="noStrike" dirty="0">
                <a:effectLst/>
                <a:latin typeface="Arial" panose="020B0604020202020204" pitchFamily="34" charset="0"/>
                <a:cs typeface="Arial" panose="020B0604020202020204" pitchFamily="34" charset="0"/>
              </a:rPr>
              <a:t>The steel is </a:t>
            </a:r>
            <a:r>
              <a:rPr lang="en-GB" b="1" i="0" u="none" strike="noStrike" dirty="0">
                <a:effectLst/>
                <a:latin typeface="Arial" panose="020B0604020202020204" pitchFamily="34" charset="0"/>
                <a:cs typeface="Arial" panose="020B0604020202020204" pitchFamily="34" charset="0"/>
              </a:rPr>
              <a:t>preheated</a:t>
            </a:r>
            <a:r>
              <a:rPr lang="en-GB" b="0" i="0" u="none" strike="noStrike" dirty="0">
                <a:effectLst/>
                <a:latin typeface="Arial" panose="020B0604020202020204" pitchFamily="34" charset="0"/>
                <a:cs typeface="Arial" panose="020B0604020202020204" pitchFamily="34" charset="0"/>
              </a:rPr>
              <a:t> to a low temperature for further cleaning and reducing of time required to anneal.</a:t>
            </a:r>
          </a:p>
          <a:p>
            <a:pPr rtl="0" fontAlgn="base">
              <a:spcBef>
                <a:spcPts val="0"/>
              </a:spcBef>
              <a:spcAft>
                <a:spcPts val="0"/>
              </a:spcAft>
              <a:buFont typeface="+mj-lt"/>
              <a:buAutoNum type="arabicPeriod"/>
            </a:pPr>
            <a:r>
              <a:rPr lang="en-GB" b="0" i="0" u="none" strike="noStrike" dirty="0">
                <a:effectLst/>
                <a:latin typeface="Arial" panose="020B0604020202020204" pitchFamily="34" charset="0"/>
                <a:cs typeface="Arial" panose="020B0604020202020204" pitchFamily="34" charset="0"/>
              </a:rPr>
              <a:t>The sheet is put in the </a:t>
            </a:r>
            <a:r>
              <a:rPr lang="en-GB" b="1" i="0" u="none" strike="noStrike" dirty="0">
                <a:effectLst/>
                <a:latin typeface="Arial" panose="020B0604020202020204" pitchFamily="34" charset="0"/>
                <a:cs typeface="Arial" panose="020B0604020202020204" pitchFamily="34" charset="0"/>
              </a:rPr>
              <a:t>reducing zone for annealing</a:t>
            </a:r>
            <a:r>
              <a:rPr lang="en-GB" b="0" i="0" u="none" strike="noStrike" dirty="0">
                <a:effectLst/>
                <a:latin typeface="Arial" panose="020B0604020202020204" pitchFamily="34" charset="0"/>
                <a:cs typeface="Arial" panose="020B0604020202020204" pitchFamily="34" charset="0"/>
              </a:rPr>
              <a:t>.</a:t>
            </a:r>
          </a:p>
          <a:p>
            <a:pPr rtl="0" fontAlgn="base">
              <a:spcBef>
                <a:spcPts val="0"/>
              </a:spcBef>
              <a:spcAft>
                <a:spcPts val="0"/>
              </a:spcAft>
              <a:buFont typeface="+mj-lt"/>
              <a:buAutoNum type="arabicPeriod"/>
            </a:pPr>
            <a:r>
              <a:rPr lang="en-GB" b="0" i="0" u="none" strike="noStrike" dirty="0">
                <a:effectLst/>
                <a:latin typeface="Arial" panose="020B0604020202020204" pitchFamily="34" charset="0"/>
                <a:cs typeface="Arial" panose="020B0604020202020204" pitchFamily="34" charset="0"/>
              </a:rPr>
              <a:t>Once annealed, it is cooled to a temperature roughly matching that of the molten zinc. This is done to avoid compromising the coating adherence, which can arise if the sheet's temperature is too high.</a:t>
            </a:r>
          </a:p>
          <a:p>
            <a:pPr rtl="0" fontAlgn="base">
              <a:spcBef>
                <a:spcPts val="0"/>
              </a:spcBef>
              <a:spcAft>
                <a:spcPts val="0"/>
              </a:spcAft>
              <a:buFont typeface="+mj-lt"/>
              <a:buAutoNum type="arabicPeriod"/>
            </a:pPr>
            <a:r>
              <a:rPr lang="en-GB" b="0" i="0" u="none" strike="noStrike" dirty="0">
                <a:effectLst/>
                <a:latin typeface="Arial" panose="020B0604020202020204" pitchFamily="34" charset="0"/>
                <a:cs typeface="Arial" panose="020B0604020202020204" pitchFamily="34" charset="0"/>
              </a:rPr>
              <a:t>After the </a:t>
            </a:r>
            <a:r>
              <a:rPr lang="en-GB" b="1" i="0" u="none" strike="noStrike" dirty="0">
                <a:effectLst/>
                <a:latin typeface="Arial" panose="020B0604020202020204" pitchFamily="34" charset="0"/>
                <a:cs typeface="Arial" panose="020B0604020202020204" pitchFamily="34" charset="0"/>
              </a:rPr>
              <a:t>annealing</a:t>
            </a:r>
            <a:r>
              <a:rPr lang="en-GB" b="0" i="0" u="none" strike="noStrike" dirty="0">
                <a:effectLst/>
                <a:latin typeface="Arial" panose="020B0604020202020204" pitchFamily="34" charset="0"/>
                <a:cs typeface="Arial" panose="020B0604020202020204" pitchFamily="34" charset="0"/>
              </a:rPr>
              <a:t> and cooling, the sheet is passed through molten zinc at a speed of 650fpm. This speed allows the sheet to be in the bath for between two and four seconds.</a:t>
            </a:r>
          </a:p>
          <a:p>
            <a:pPr rtl="0" fontAlgn="base">
              <a:spcBef>
                <a:spcPts val="0"/>
              </a:spcBef>
              <a:spcAft>
                <a:spcPts val="0"/>
              </a:spcAft>
              <a:buFont typeface="+mj-lt"/>
              <a:buAutoNum type="arabicPeriod"/>
            </a:pPr>
            <a:r>
              <a:rPr lang="en-GB" b="0" i="0" u="none" strike="noStrike" dirty="0">
                <a:effectLst/>
                <a:latin typeface="Arial" panose="020B0604020202020204" pitchFamily="34" charset="0"/>
                <a:cs typeface="Arial" panose="020B0604020202020204" pitchFamily="34" charset="0"/>
              </a:rPr>
              <a:t>The sheet drags molten zinc on its surface as it exits the bath. Gas knives are used to remove the excess zinc and only leave the desired thickness of the coating.</a:t>
            </a:r>
          </a:p>
          <a:p>
            <a:pPr rtl="0" fontAlgn="base">
              <a:spcBef>
                <a:spcPts val="0"/>
              </a:spcBef>
              <a:spcAft>
                <a:spcPts val="0"/>
              </a:spcAft>
              <a:buFont typeface="+mj-lt"/>
              <a:buAutoNum type="arabicPeriod"/>
            </a:pPr>
            <a:r>
              <a:rPr lang="en-GB" b="0" i="0" u="none" strike="noStrike" dirty="0">
                <a:effectLst/>
                <a:latin typeface="Arial" panose="020B0604020202020204" pitchFamily="34" charset="0"/>
                <a:cs typeface="Arial" panose="020B0604020202020204" pitchFamily="34" charset="0"/>
              </a:rPr>
              <a:t>Once the coated sheet exits the bath, it is cooled and the zinc solidifies on the surface. A strong metallurgical bond is formed by diffusion to form the alloy layer.</a:t>
            </a:r>
          </a:p>
          <a:p>
            <a:br>
              <a:rPr lang="en-GB" sz="1400" b="0" dirty="0">
                <a:effectLst/>
              </a:rPr>
            </a:br>
            <a:endParaRPr lang="en-IN" sz="1400" dirty="0"/>
          </a:p>
        </p:txBody>
      </p:sp>
      <p:sp>
        <p:nvSpPr>
          <p:cNvPr id="7" name="TextBox 6">
            <a:extLst>
              <a:ext uri="{FF2B5EF4-FFF2-40B4-BE49-F238E27FC236}">
                <a16:creationId xmlns:a16="http://schemas.microsoft.com/office/drawing/2014/main" id="{12672133-ECED-4460-73EB-4AB98D2EE735}"/>
              </a:ext>
            </a:extLst>
          </p:cNvPr>
          <p:cNvSpPr txBox="1"/>
          <p:nvPr/>
        </p:nvSpPr>
        <p:spPr>
          <a:xfrm>
            <a:off x="2571990" y="533400"/>
            <a:ext cx="6971818" cy="1077218"/>
          </a:xfrm>
          <a:prstGeom prst="rect">
            <a:avLst/>
          </a:prstGeom>
          <a:noFill/>
        </p:spPr>
        <p:txBody>
          <a:bodyPr wrap="square">
            <a:spAutoFit/>
          </a:bodyPr>
          <a:lstStyle/>
          <a:p>
            <a:pPr algn="ctr" rtl="0">
              <a:spcBef>
                <a:spcPts val="0"/>
              </a:spcBef>
              <a:spcAft>
                <a:spcPts val="0"/>
              </a:spcAft>
            </a:pPr>
            <a:r>
              <a:rPr lang="en-GB" sz="2800" b="1" i="0" u="sng" strike="noStrike" dirty="0">
                <a:solidFill>
                  <a:srgbClr val="000000"/>
                </a:solidFill>
                <a:effectLst/>
                <a:latin typeface="Arial" panose="020B0604020202020204" pitchFamily="34" charset="0"/>
              </a:rPr>
              <a:t>What is Continuous Galvanizing Line?</a:t>
            </a:r>
            <a:endParaRPr lang="en-GB" sz="2800" b="0" u="sng" dirty="0">
              <a:effectLst/>
            </a:endParaRPr>
          </a:p>
          <a:p>
            <a:br>
              <a:rPr lang="en-GB" dirty="0"/>
            </a:b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5CFEA030-4C48-DA57-7924-281064F47193}"/>
              </a:ext>
            </a:extLst>
          </p:cNvPr>
          <p:cNvPicPr/>
          <p:nvPr/>
        </p:nvPicPr>
        <p:blipFill>
          <a:blip r:embed="rId2" cstate="print"/>
          <a:stretch>
            <a:fillRect/>
          </a:stretch>
        </p:blipFill>
        <p:spPr>
          <a:xfrm>
            <a:off x="152400" y="0"/>
            <a:ext cx="11773372" cy="6651379"/>
          </a:xfrm>
          <a:prstGeom prst="rect">
            <a:avLst/>
          </a:prstGeom>
        </p:spPr>
      </p:pic>
      <p:pic>
        <p:nvPicPr>
          <p:cNvPr id="9" name="Picture 8">
            <a:extLst>
              <a:ext uri="{FF2B5EF4-FFF2-40B4-BE49-F238E27FC236}">
                <a16:creationId xmlns:a16="http://schemas.microsoft.com/office/drawing/2014/main" id="{56D096CD-5AC0-0D38-5AD4-61B07920F71A}"/>
              </a:ext>
            </a:extLst>
          </p:cNvPr>
          <p:cNvPicPr>
            <a:picLocks noChangeAspect="1"/>
          </p:cNvPicPr>
          <p:nvPr/>
        </p:nvPicPr>
        <p:blipFill>
          <a:blip r:embed="rId3"/>
          <a:stretch>
            <a:fillRect/>
          </a:stretch>
        </p:blipFill>
        <p:spPr>
          <a:xfrm>
            <a:off x="9249616" y="3160367"/>
            <a:ext cx="2057400" cy="3011865"/>
          </a:xfrm>
          <a:prstGeom prst="rect">
            <a:avLst/>
          </a:prstGeom>
        </p:spPr>
      </p:pic>
      <p:pic>
        <p:nvPicPr>
          <p:cNvPr id="1028" name="Picture 4">
            <a:extLst>
              <a:ext uri="{FF2B5EF4-FFF2-40B4-BE49-F238E27FC236}">
                <a16:creationId xmlns:a16="http://schemas.microsoft.com/office/drawing/2014/main" id="{D44AE12E-325C-C735-EBD6-5F10B2709E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15" t="4634" r="1447" b="3123"/>
          <a:stretch/>
        </p:blipFill>
        <p:spPr bwMode="auto">
          <a:xfrm>
            <a:off x="499404" y="1036766"/>
            <a:ext cx="8458200" cy="483339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14B1BC9-E0AD-2AF5-3FED-F40E75AE8ED4}"/>
              </a:ext>
            </a:extLst>
          </p:cNvPr>
          <p:cNvSpPr txBox="1"/>
          <p:nvPr/>
        </p:nvSpPr>
        <p:spPr>
          <a:xfrm>
            <a:off x="508000" y="5867400"/>
            <a:ext cx="6629400" cy="1077218"/>
          </a:xfrm>
          <a:prstGeom prst="rect">
            <a:avLst/>
          </a:prstGeom>
          <a:noFill/>
        </p:spPr>
        <p:txBody>
          <a:bodyPr wrap="square">
            <a:spAutoFit/>
          </a:bodyPr>
          <a:lstStyle/>
          <a:p>
            <a:pPr rtl="0">
              <a:spcBef>
                <a:spcPts val="0"/>
              </a:spcBef>
              <a:spcAft>
                <a:spcPts val="0"/>
              </a:spcAft>
            </a:pPr>
            <a:r>
              <a:rPr lang="en-GB" sz="1400" b="1" i="0" u="none" strike="noStrike" dirty="0">
                <a:solidFill>
                  <a:srgbClr val="000000"/>
                </a:solidFill>
                <a:effectLst/>
                <a:latin typeface="Arial" panose="020B0604020202020204" pitchFamily="34" charset="0"/>
              </a:rPr>
              <a:t>Continuous galvanizing line</a:t>
            </a:r>
            <a:r>
              <a:rPr lang="en-GB" sz="1400" b="0" i="0" u="none" strike="noStrike" dirty="0">
                <a:solidFill>
                  <a:srgbClr val="000000"/>
                </a:solidFill>
                <a:effectLst/>
                <a:latin typeface="Arial" panose="020B0604020202020204" pitchFamily="34" charset="0"/>
              </a:rPr>
              <a:t> is used to apply a coating of zinc onto the surface of steel strip to improve corrosion resistance.</a:t>
            </a:r>
            <a:endParaRPr lang="en-GB" sz="1400" b="0" dirty="0">
              <a:effectLst/>
            </a:endParaRPr>
          </a:p>
          <a:p>
            <a:br>
              <a:rPr lang="en-GB" dirty="0"/>
            </a:br>
            <a:endParaRPr lang="en-IN" dirty="0"/>
          </a:p>
        </p:txBody>
      </p:sp>
      <p:sp>
        <p:nvSpPr>
          <p:cNvPr id="17" name="TextBox 16">
            <a:extLst>
              <a:ext uri="{FF2B5EF4-FFF2-40B4-BE49-F238E27FC236}">
                <a16:creationId xmlns:a16="http://schemas.microsoft.com/office/drawing/2014/main" id="{17EEE53C-4446-B0EF-8C42-E2D909B0FDA9}"/>
              </a:ext>
            </a:extLst>
          </p:cNvPr>
          <p:cNvSpPr txBox="1"/>
          <p:nvPr/>
        </p:nvSpPr>
        <p:spPr>
          <a:xfrm>
            <a:off x="2819400" y="528935"/>
            <a:ext cx="6629400" cy="1015663"/>
          </a:xfrm>
          <a:prstGeom prst="rect">
            <a:avLst/>
          </a:prstGeom>
          <a:noFill/>
        </p:spPr>
        <p:txBody>
          <a:bodyPr wrap="square">
            <a:spAutoFit/>
          </a:bodyPr>
          <a:lstStyle/>
          <a:p>
            <a:pPr algn="ctr" rtl="0">
              <a:spcBef>
                <a:spcPts val="0"/>
              </a:spcBef>
              <a:spcAft>
                <a:spcPts val="0"/>
              </a:spcAft>
            </a:pPr>
            <a:r>
              <a:rPr lang="en-GB" sz="2400" b="1" i="0" u="none" strike="noStrike" dirty="0">
                <a:solidFill>
                  <a:srgbClr val="000000"/>
                </a:solidFill>
                <a:effectLst/>
                <a:latin typeface="Arial" panose="020B0604020202020204" pitchFamily="34" charset="0"/>
              </a:rPr>
              <a:t>Lay-out of Continuous Galvanized Line#2</a:t>
            </a:r>
            <a:r>
              <a:rPr lang="en-GB" sz="1800" b="1" i="0" u="none" strike="noStrike" dirty="0">
                <a:solidFill>
                  <a:srgbClr val="000000"/>
                </a:solidFill>
                <a:effectLst/>
                <a:latin typeface="Arial" panose="020B0604020202020204" pitchFamily="34" charset="0"/>
              </a:rPr>
              <a:t> </a:t>
            </a:r>
            <a:endParaRPr lang="en-GB" b="0" dirty="0">
              <a:effectLst/>
            </a:endParaRPr>
          </a:p>
          <a:p>
            <a:br>
              <a:rPr lang="en-GB" dirty="0"/>
            </a:br>
            <a:endParaRPr lang="en-IN" dirty="0"/>
          </a:p>
        </p:txBody>
      </p:sp>
      <p:pic>
        <p:nvPicPr>
          <p:cNvPr id="19" name="Picture 18">
            <a:extLst>
              <a:ext uri="{FF2B5EF4-FFF2-40B4-BE49-F238E27FC236}">
                <a16:creationId xmlns:a16="http://schemas.microsoft.com/office/drawing/2014/main" id="{3AD40B3E-88C0-D404-A8FC-148548BE297C}"/>
              </a:ext>
            </a:extLst>
          </p:cNvPr>
          <p:cNvPicPr>
            <a:picLocks noChangeAspect="1"/>
          </p:cNvPicPr>
          <p:nvPr/>
        </p:nvPicPr>
        <p:blipFill>
          <a:blip r:embed="rId5"/>
          <a:stretch>
            <a:fillRect/>
          </a:stretch>
        </p:blipFill>
        <p:spPr>
          <a:xfrm>
            <a:off x="9246790" y="2184253"/>
            <a:ext cx="1943832" cy="555381"/>
          </a:xfrm>
          <a:prstGeom prst="rect">
            <a:avLst/>
          </a:prstGeom>
        </p:spPr>
      </p:pic>
      <p:sp>
        <p:nvSpPr>
          <p:cNvPr id="20" name="Oval 19">
            <a:extLst>
              <a:ext uri="{FF2B5EF4-FFF2-40B4-BE49-F238E27FC236}">
                <a16:creationId xmlns:a16="http://schemas.microsoft.com/office/drawing/2014/main" id="{4766D7EC-853C-04F9-64F7-AB7EBEFE2DCC}"/>
              </a:ext>
            </a:extLst>
          </p:cNvPr>
          <p:cNvSpPr/>
          <p:nvPr/>
        </p:nvSpPr>
        <p:spPr>
          <a:xfrm>
            <a:off x="4915487" y="2915221"/>
            <a:ext cx="609600" cy="490293"/>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3D31891A-F1A1-1D76-E12F-5F23C60D4AD9}"/>
              </a:ext>
            </a:extLst>
          </p:cNvPr>
          <p:cNvCxnSpPr>
            <a:cxnSpLocks/>
          </p:cNvCxnSpPr>
          <p:nvPr/>
        </p:nvCxnSpPr>
        <p:spPr>
          <a:xfrm flipV="1">
            <a:off x="5204673" y="2483346"/>
            <a:ext cx="4152313" cy="451216"/>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07429A3-A740-CE79-8560-FD73A28CEC29}"/>
              </a:ext>
            </a:extLst>
          </p:cNvPr>
          <p:cNvSpPr txBox="1"/>
          <p:nvPr/>
        </p:nvSpPr>
        <p:spPr>
          <a:xfrm>
            <a:off x="9241710" y="1762843"/>
            <a:ext cx="1972992" cy="369332"/>
          </a:xfrm>
          <a:prstGeom prst="rect">
            <a:avLst/>
          </a:prstGeom>
          <a:noFill/>
        </p:spPr>
        <p:txBody>
          <a:bodyPr wrap="square" rtlCol="0">
            <a:spAutoFit/>
          </a:bodyPr>
          <a:lstStyle/>
          <a:p>
            <a:r>
              <a:rPr lang="en-GB" b="1" dirty="0">
                <a:solidFill>
                  <a:srgbClr val="FF0000"/>
                </a:solidFill>
              </a:rPr>
              <a:t>Focus of Project</a:t>
            </a:r>
            <a:endParaRPr lang="en-IN" b="1" dirty="0">
              <a:solidFill>
                <a:srgbClr val="FF0000"/>
              </a:solidFill>
            </a:endParaRPr>
          </a:p>
        </p:txBody>
      </p:sp>
    </p:spTree>
    <p:extLst>
      <p:ext uri="{BB962C8B-B14F-4D97-AF65-F5344CB8AC3E}">
        <p14:creationId xmlns:p14="http://schemas.microsoft.com/office/powerpoint/2010/main" val="4044528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D9828FEF-743B-D153-0BA7-1D9952E50C82}"/>
              </a:ext>
            </a:extLst>
          </p:cNvPr>
          <p:cNvPicPr/>
          <p:nvPr/>
        </p:nvPicPr>
        <p:blipFill>
          <a:blip r:embed="rId2" cstate="print"/>
          <a:stretch>
            <a:fillRect/>
          </a:stretch>
        </p:blipFill>
        <p:spPr>
          <a:xfrm>
            <a:off x="209314" y="-2"/>
            <a:ext cx="11773372" cy="6651379"/>
          </a:xfrm>
          <a:prstGeom prst="rect">
            <a:avLst/>
          </a:prstGeom>
        </p:spPr>
      </p:pic>
      <p:pic>
        <p:nvPicPr>
          <p:cNvPr id="4" name="Picture 3">
            <a:extLst>
              <a:ext uri="{FF2B5EF4-FFF2-40B4-BE49-F238E27FC236}">
                <a16:creationId xmlns:a16="http://schemas.microsoft.com/office/drawing/2014/main" id="{BC2DE601-98EF-FA7E-680D-ED5AD7188271}"/>
              </a:ext>
            </a:extLst>
          </p:cNvPr>
          <p:cNvPicPr>
            <a:picLocks noChangeAspect="1"/>
          </p:cNvPicPr>
          <p:nvPr/>
        </p:nvPicPr>
        <p:blipFill>
          <a:blip r:embed="rId3"/>
          <a:stretch>
            <a:fillRect/>
          </a:stretch>
        </p:blipFill>
        <p:spPr>
          <a:xfrm>
            <a:off x="609600" y="5196139"/>
            <a:ext cx="4876800" cy="1124689"/>
          </a:xfrm>
          <a:prstGeom prst="rect">
            <a:avLst/>
          </a:prstGeom>
        </p:spPr>
      </p:pic>
      <p:pic>
        <p:nvPicPr>
          <p:cNvPr id="3076" name="Picture 4">
            <a:extLst>
              <a:ext uri="{FF2B5EF4-FFF2-40B4-BE49-F238E27FC236}">
                <a16:creationId xmlns:a16="http://schemas.microsoft.com/office/drawing/2014/main" id="{1599438A-25A7-667A-6E70-8A88A2BCFF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50" t="7048" r="2500" b="6606"/>
          <a:stretch/>
        </p:blipFill>
        <p:spPr bwMode="auto">
          <a:xfrm>
            <a:off x="612214" y="1431857"/>
            <a:ext cx="5715000" cy="3733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365BFD3-0E66-D738-EDFE-699910302D8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83974" y="1219200"/>
            <a:ext cx="2798426" cy="497497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866C4D-68C2-DCF2-2B71-3E60E090E6C1}"/>
              </a:ext>
            </a:extLst>
          </p:cNvPr>
          <p:cNvSpPr txBox="1"/>
          <p:nvPr/>
        </p:nvSpPr>
        <p:spPr>
          <a:xfrm>
            <a:off x="594360" y="403592"/>
            <a:ext cx="5181600" cy="1631216"/>
          </a:xfrm>
          <a:prstGeom prst="rect">
            <a:avLst/>
          </a:prstGeom>
          <a:noFill/>
        </p:spPr>
        <p:txBody>
          <a:bodyPr wrap="square">
            <a:spAutoFit/>
          </a:bodyPr>
          <a:lstStyle/>
          <a:p>
            <a:pPr rtl="0">
              <a:spcBef>
                <a:spcPts val="0"/>
              </a:spcBef>
              <a:spcAft>
                <a:spcPts val="0"/>
              </a:spcAft>
            </a:pPr>
            <a:r>
              <a:rPr lang="en-GB" sz="1600" b="0" i="0" u="none" strike="noStrike" dirty="0">
                <a:solidFill>
                  <a:srgbClr val="000000"/>
                </a:solidFill>
                <a:effectLst/>
                <a:latin typeface="Arial" panose="020B0604020202020204" pitchFamily="34" charset="0"/>
              </a:rPr>
              <a:t>We have a </a:t>
            </a:r>
            <a:r>
              <a:rPr lang="en-GB" sz="1600" b="1" i="0" u="none" strike="noStrike" dirty="0">
                <a:solidFill>
                  <a:srgbClr val="000000"/>
                </a:solidFill>
                <a:effectLst/>
                <a:latin typeface="Arial" panose="020B0604020202020204" pitchFamily="34" charset="0"/>
              </a:rPr>
              <a:t>4-high wet type</a:t>
            </a:r>
            <a:r>
              <a:rPr lang="en-GB" sz="1600" b="0" i="0" u="none" strike="noStrike" dirty="0">
                <a:solidFill>
                  <a:srgbClr val="000000"/>
                </a:solidFill>
                <a:effectLst/>
                <a:latin typeface="Arial" panose="020B0604020202020204" pitchFamily="34" charset="0"/>
              </a:rPr>
              <a:t> skin passing mill whose main purpose is to give desired surface texture/roughness to the strip. It suppresses the yield point elongation.</a:t>
            </a:r>
            <a:endParaRPr lang="en-GB" sz="1600" b="0" dirty="0">
              <a:effectLst/>
            </a:endParaRPr>
          </a:p>
          <a:p>
            <a:br>
              <a:rPr lang="en-GB" dirty="0"/>
            </a:br>
            <a:endParaRPr lang="en-IN" dirty="0"/>
          </a:p>
        </p:txBody>
      </p:sp>
      <p:sp>
        <p:nvSpPr>
          <p:cNvPr id="11" name="TextBox 10">
            <a:extLst>
              <a:ext uri="{FF2B5EF4-FFF2-40B4-BE49-F238E27FC236}">
                <a16:creationId xmlns:a16="http://schemas.microsoft.com/office/drawing/2014/main" id="{DF219E2D-F9ED-48BA-1075-04821828652A}"/>
              </a:ext>
            </a:extLst>
          </p:cNvPr>
          <p:cNvSpPr txBox="1"/>
          <p:nvPr/>
        </p:nvSpPr>
        <p:spPr>
          <a:xfrm>
            <a:off x="5096779" y="577882"/>
            <a:ext cx="5563307" cy="1015663"/>
          </a:xfrm>
          <a:prstGeom prst="rect">
            <a:avLst/>
          </a:prstGeom>
          <a:noFill/>
        </p:spPr>
        <p:txBody>
          <a:bodyPr wrap="square">
            <a:spAutoFit/>
          </a:bodyPr>
          <a:lstStyle/>
          <a:p>
            <a:pPr algn="ctr" rtl="0">
              <a:spcBef>
                <a:spcPts val="0"/>
              </a:spcBef>
              <a:spcAft>
                <a:spcPts val="0"/>
              </a:spcAft>
            </a:pPr>
            <a:r>
              <a:rPr lang="en-IN" sz="2400" b="1" i="0" u="sng" strike="noStrike" dirty="0">
                <a:solidFill>
                  <a:srgbClr val="000000"/>
                </a:solidFill>
                <a:effectLst/>
                <a:latin typeface="Arial" panose="020B0604020202020204" pitchFamily="34" charset="0"/>
              </a:rPr>
              <a:t>Configuration of Skin Pass Mill</a:t>
            </a:r>
            <a:endParaRPr lang="en-IN" sz="2400" b="0" u="sng" dirty="0">
              <a:effectLst/>
            </a:endParaRPr>
          </a:p>
          <a:p>
            <a:br>
              <a:rPr lang="en-IN" dirty="0"/>
            </a:br>
            <a:endParaRPr lang="en-IN" dirty="0"/>
          </a:p>
        </p:txBody>
      </p:sp>
      <p:sp>
        <p:nvSpPr>
          <p:cNvPr id="13" name="TextBox 12">
            <a:extLst>
              <a:ext uri="{FF2B5EF4-FFF2-40B4-BE49-F238E27FC236}">
                <a16:creationId xmlns:a16="http://schemas.microsoft.com/office/drawing/2014/main" id="{A3812EDF-6353-C2EE-F0CC-01A0795F3CF8}"/>
              </a:ext>
            </a:extLst>
          </p:cNvPr>
          <p:cNvSpPr txBox="1"/>
          <p:nvPr/>
        </p:nvSpPr>
        <p:spPr>
          <a:xfrm>
            <a:off x="6705602" y="5451050"/>
            <a:ext cx="2172407" cy="1200329"/>
          </a:xfrm>
          <a:prstGeom prst="rect">
            <a:avLst/>
          </a:prstGeom>
          <a:noFill/>
        </p:spPr>
        <p:txBody>
          <a:bodyPr wrap="square">
            <a:spAutoFit/>
          </a:bodyPr>
          <a:lstStyle/>
          <a:p>
            <a:pPr rtl="0">
              <a:spcBef>
                <a:spcPts val="0"/>
              </a:spcBef>
              <a:spcAft>
                <a:spcPts val="0"/>
              </a:spcAft>
            </a:pPr>
            <a:r>
              <a:rPr lang="en-IN" sz="1800" b="1" i="0" u="none" strike="noStrike" dirty="0">
                <a:solidFill>
                  <a:srgbClr val="000000"/>
                </a:solidFill>
                <a:effectLst/>
                <a:latin typeface="Arial" panose="020B0604020202020204" pitchFamily="34" charset="0"/>
              </a:rPr>
              <a:t>Roll force hydraulic cylinder</a:t>
            </a:r>
            <a:endParaRPr lang="en-IN" b="0" dirty="0">
              <a:effectLst/>
            </a:endParaRPr>
          </a:p>
          <a:p>
            <a:br>
              <a:rPr lang="en-IN" dirty="0"/>
            </a:br>
            <a:endParaRPr lang="en-IN" dirty="0"/>
          </a:p>
        </p:txBody>
      </p:sp>
      <p:sp>
        <p:nvSpPr>
          <p:cNvPr id="15" name="TextBox 14">
            <a:extLst>
              <a:ext uri="{FF2B5EF4-FFF2-40B4-BE49-F238E27FC236}">
                <a16:creationId xmlns:a16="http://schemas.microsoft.com/office/drawing/2014/main" id="{B3B40BD7-4003-CDC6-156A-D14FFB5E69B2}"/>
              </a:ext>
            </a:extLst>
          </p:cNvPr>
          <p:cNvSpPr txBox="1"/>
          <p:nvPr/>
        </p:nvSpPr>
        <p:spPr>
          <a:xfrm>
            <a:off x="6553319" y="4486020"/>
            <a:ext cx="2476972" cy="1138773"/>
          </a:xfrm>
          <a:prstGeom prst="rect">
            <a:avLst/>
          </a:prstGeom>
          <a:noFill/>
        </p:spPr>
        <p:txBody>
          <a:bodyPr wrap="square">
            <a:spAutoFit/>
          </a:bodyPr>
          <a:lstStyle/>
          <a:p>
            <a:pPr rtl="0">
              <a:spcBef>
                <a:spcPts val="0"/>
              </a:spcBef>
              <a:spcAft>
                <a:spcPts val="0"/>
              </a:spcAft>
            </a:pPr>
            <a:r>
              <a:rPr lang="en-GB" sz="1600" b="1" i="0" u="none" strike="noStrike" dirty="0">
                <a:solidFill>
                  <a:srgbClr val="000000"/>
                </a:solidFill>
                <a:effectLst/>
                <a:latin typeface="Arial" panose="020B0604020202020204" pitchFamily="34" charset="0"/>
              </a:rPr>
              <a:t>Bottom Back Up Roll (BR)</a:t>
            </a:r>
            <a:endParaRPr lang="en-GB" sz="1600" b="0" dirty="0">
              <a:effectLst/>
            </a:endParaRPr>
          </a:p>
          <a:p>
            <a:br>
              <a:rPr lang="en-GB" dirty="0"/>
            </a:br>
            <a:endParaRPr lang="en-IN" dirty="0"/>
          </a:p>
        </p:txBody>
      </p:sp>
      <p:sp>
        <p:nvSpPr>
          <p:cNvPr id="17" name="TextBox 16">
            <a:extLst>
              <a:ext uri="{FF2B5EF4-FFF2-40B4-BE49-F238E27FC236}">
                <a16:creationId xmlns:a16="http://schemas.microsoft.com/office/drawing/2014/main" id="{8DA7CBC5-914A-BC42-382E-B47E7E544F88}"/>
              </a:ext>
            </a:extLst>
          </p:cNvPr>
          <p:cNvSpPr txBox="1"/>
          <p:nvPr/>
        </p:nvSpPr>
        <p:spPr>
          <a:xfrm>
            <a:off x="6972891" y="3325688"/>
            <a:ext cx="2057400" cy="923330"/>
          </a:xfrm>
          <a:prstGeom prst="rect">
            <a:avLst/>
          </a:prstGeom>
          <a:noFill/>
        </p:spPr>
        <p:txBody>
          <a:bodyPr wrap="square">
            <a:spAutoFit/>
          </a:bodyPr>
          <a:lstStyle/>
          <a:p>
            <a:pPr rtl="0">
              <a:spcBef>
                <a:spcPts val="0"/>
              </a:spcBef>
              <a:spcAft>
                <a:spcPts val="0"/>
              </a:spcAft>
            </a:pPr>
            <a:r>
              <a:rPr lang="en-IN" sz="1600" b="1" i="0" u="none" strike="noStrike" dirty="0">
                <a:solidFill>
                  <a:srgbClr val="000000"/>
                </a:solidFill>
                <a:effectLst/>
                <a:latin typeface="Arial" panose="020B0604020202020204" pitchFamily="34" charset="0"/>
              </a:rPr>
              <a:t>Work Roll (WR)</a:t>
            </a:r>
            <a:endParaRPr lang="en-IN" sz="1600" b="0" dirty="0">
              <a:effectLst/>
            </a:endParaRPr>
          </a:p>
          <a:p>
            <a:br>
              <a:rPr lang="en-IN" dirty="0"/>
            </a:br>
            <a:endParaRPr lang="en-IN" dirty="0"/>
          </a:p>
        </p:txBody>
      </p:sp>
      <p:sp>
        <p:nvSpPr>
          <p:cNvPr id="19" name="TextBox 18">
            <a:extLst>
              <a:ext uri="{FF2B5EF4-FFF2-40B4-BE49-F238E27FC236}">
                <a16:creationId xmlns:a16="http://schemas.microsoft.com/office/drawing/2014/main" id="{1AEC7E01-9A4E-83B5-7E94-90ABB0193B4D}"/>
              </a:ext>
            </a:extLst>
          </p:cNvPr>
          <p:cNvSpPr txBox="1"/>
          <p:nvPr/>
        </p:nvSpPr>
        <p:spPr>
          <a:xfrm>
            <a:off x="6427825" y="2509480"/>
            <a:ext cx="2727960" cy="923330"/>
          </a:xfrm>
          <a:prstGeom prst="rect">
            <a:avLst/>
          </a:prstGeom>
          <a:noFill/>
        </p:spPr>
        <p:txBody>
          <a:bodyPr wrap="square">
            <a:spAutoFit/>
          </a:bodyPr>
          <a:lstStyle/>
          <a:p>
            <a:pPr rtl="0">
              <a:spcBef>
                <a:spcPts val="0"/>
              </a:spcBef>
              <a:spcAft>
                <a:spcPts val="0"/>
              </a:spcAft>
            </a:pPr>
            <a:r>
              <a:rPr lang="en-GB" sz="1600" b="1" i="0" u="none" strike="noStrike" dirty="0">
                <a:solidFill>
                  <a:srgbClr val="000000"/>
                </a:solidFill>
                <a:effectLst/>
                <a:latin typeface="Arial" panose="020B0604020202020204" pitchFamily="34" charset="0"/>
              </a:rPr>
              <a:t>Top Back Up Roll (BR)</a:t>
            </a:r>
            <a:endParaRPr lang="en-GB" sz="1600" b="0" dirty="0">
              <a:effectLst/>
            </a:endParaRPr>
          </a:p>
          <a:p>
            <a:br>
              <a:rPr lang="en-GB" dirty="0"/>
            </a:br>
            <a:endParaRPr lang="en-IN" dirty="0"/>
          </a:p>
        </p:txBody>
      </p:sp>
      <p:cxnSp>
        <p:nvCxnSpPr>
          <p:cNvPr id="16" name="Straight Arrow Connector 15">
            <a:extLst>
              <a:ext uri="{FF2B5EF4-FFF2-40B4-BE49-F238E27FC236}">
                <a16:creationId xmlns:a16="http://schemas.microsoft.com/office/drawing/2014/main" id="{5AE6BB9C-1182-F568-950D-C1B830703C57}"/>
              </a:ext>
            </a:extLst>
          </p:cNvPr>
          <p:cNvCxnSpPr>
            <a:cxnSpLocks/>
          </p:cNvCxnSpPr>
          <p:nvPr/>
        </p:nvCxnSpPr>
        <p:spPr>
          <a:xfrm>
            <a:off x="8683363" y="2647011"/>
            <a:ext cx="1146437" cy="324134"/>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4ECC6B0-65F1-C32E-148C-8E7C8141689C}"/>
              </a:ext>
            </a:extLst>
          </p:cNvPr>
          <p:cNvCxnSpPr>
            <a:cxnSpLocks/>
          </p:cNvCxnSpPr>
          <p:nvPr/>
        </p:nvCxnSpPr>
        <p:spPr>
          <a:xfrm>
            <a:off x="8557869" y="3533881"/>
            <a:ext cx="1271931" cy="47519"/>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0D5A169-8B38-715D-BA17-D4BAEF3DEB0A}"/>
              </a:ext>
            </a:extLst>
          </p:cNvPr>
          <p:cNvCxnSpPr>
            <a:cxnSpLocks/>
          </p:cNvCxnSpPr>
          <p:nvPr/>
        </p:nvCxnSpPr>
        <p:spPr>
          <a:xfrm flipV="1">
            <a:off x="8683363" y="4603561"/>
            <a:ext cx="1146437" cy="44639"/>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E8BC121-B7E5-993C-6D8C-5FD827F9DAB5}"/>
              </a:ext>
            </a:extLst>
          </p:cNvPr>
          <p:cNvCxnSpPr/>
          <p:nvPr/>
        </p:nvCxnSpPr>
        <p:spPr>
          <a:xfrm flipV="1">
            <a:off x="8153400" y="5055406"/>
            <a:ext cx="1676400" cy="569387"/>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8446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67CCD83B-B4C0-AE78-5FB0-A332E5C72C62}"/>
              </a:ext>
            </a:extLst>
          </p:cNvPr>
          <p:cNvPicPr/>
          <p:nvPr/>
        </p:nvPicPr>
        <p:blipFill>
          <a:blip r:embed="rId2" cstate="print"/>
          <a:stretch>
            <a:fillRect/>
          </a:stretch>
        </p:blipFill>
        <p:spPr>
          <a:xfrm>
            <a:off x="152400" y="0"/>
            <a:ext cx="11773372" cy="6651379"/>
          </a:xfrm>
          <a:prstGeom prst="rect">
            <a:avLst/>
          </a:prstGeom>
        </p:spPr>
      </p:pic>
      <p:sp>
        <p:nvSpPr>
          <p:cNvPr id="5" name="TextBox 4">
            <a:extLst>
              <a:ext uri="{FF2B5EF4-FFF2-40B4-BE49-F238E27FC236}">
                <a16:creationId xmlns:a16="http://schemas.microsoft.com/office/drawing/2014/main" id="{5393E7CD-0973-C8AA-95D1-00F9F400EDCA}"/>
              </a:ext>
            </a:extLst>
          </p:cNvPr>
          <p:cNvSpPr txBox="1"/>
          <p:nvPr/>
        </p:nvSpPr>
        <p:spPr>
          <a:xfrm>
            <a:off x="533400" y="2329219"/>
            <a:ext cx="6096000" cy="1661993"/>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Arial" panose="020B0604020202020204" pitchFamily="34" charset="0"/>
              </a:rPr>
              <a:t>    Adding a definite degree of roughness to strip for </a:t>
            </a:r>
            <a:endParaRPr lang="en-GB" dirty="0">
              <a:solidFill>
                <a:srgbClr val="000000"/>
              </a:solidFill>
              <a:latin typeface="Arial" panose="020B0604020202020204" pitchFamily="34" charset="0"/>
            </a:endParaRPr>
          </a:p>
          <a:p>
            <a:pPr fontAlgn="base"/>
            <a:r>
              <a:rPr lang="en-GB" sz="1400" dirty="0">
                <a:solidFill>
                  <a:srgbClr val="000000"/>
                </a:solidFill>
                <a:latin typeface="Arial" panose="020B0604020202020204" pitchFamily="34" charset="0"/>
              </a:rPr>
              <a:t>       </a:t>
            </a:r>
            <a:r>
              <a:rPr lang="en-GB" sz="2000" b="0" i="0" u="none" strike="noStrike" dirty="0" err="1">
                <a:solidFill>
                  <a:srgbClr val="000000"/>
                </a:solidFill>
                <a:effectLst/>
                <a:latin typeface="Arial" panose="020B0604020202020204" pitchFamily="34" charset="0"/>
              </a:rPr>
              <a:t>paintability</a:t>
            </a:r>
            <a:r>
              <a:rPr lang="en-GB" sz="2000" b="0" i="0" u="none" strike="noStrike" dirty="0">
                <a:solidFill>
                  <a:srgbClr val="000000"/>
                </a:solidFill>
                <a:effectLst/>
                <a:latin typeface="Arial" panose="020B0604020202020204" pitchFamily="34" charset="0"/>
              </a:rPr>
              <a:t> property</a:t>
            </a:r>
            <a:endParaRPr lang="en-GB" sz="2000" b="0" i="0" u="none" strike="noStrike" dirty="0">
              <a:solidFill>
                <a:srgbClr val="000000"/>
              </a:solidFill>
              <a:effectLst/>
              <a:latin typeface="Noto Sans Symbols"/>
            </a:endParaRPr>
          </a:p>
          <a:p>
            <a:pPr rtl="0" fontAlgn="base">
              <a:spcBef>
                <a:spcPts val="0"/>
              </a:spcBef>
              <a:spcAft>
                <a:spcPts val="0"/>
              </a:spcAft>
            </a:pPr>
            <a:endParaRPr lang="en-GB" sz="1400" b="0" i="0" u="none" strike="noStrike" dirty="0">
              <a:solidFill>
                <a:srgbClr val="000000"/>
              </a:solidFill>
              <a:effectLst/>
              <a:latin typeface="Noto Sans Symbols"/>
            </a:endParaRPr>
          </a:p>
          <a:p>
            <a:pPr rtl="0" fontAlgn="base">
              <a:spcBef>
                <a:spcPts val="0"/>
              </a:spcBef>
              <a:spcAft>
                <a:spcPts val="0"/>
              </a:spcAft>
              <a:buFont typeface="Arial" panose="020B0604020202020204" pitchFamily="34" charset="0"/>
              <a:buChar char="•"/>
            </a:pPr>
            <a:r>
              <a:rPr lang="en-GB" sz="1800" i="0" u="none" strike="noStrike" dirty="0">
                <a:solidFill>
                  <a:srgbClr val="000000"/>
                </a:solidFill>
                <a:latin typeface="Arial" panose="020B0604020202020204" pitchFamily="34" charset="0"/>
              </a:rPr>
              <a:t>   </a:t>
            </a:r>
            <a:r>
              <a:rPr lang="en-GB" sz="1800" b="0" i="0" u="none" strike="noStrike" dirty="0">
                <a:solidFill>
                  <a:srgbClr val="000000"/>
                </a:solidFill>
                <a:effectLst/>
                <a:latin typeface="Arial" panose="020B0604020202020204" pitchFamily="34" charset="0"/>
              </a:rPr>
              <a:t>Surface defect elimination</a:t>
            </a:r>
          </a:p>
          <a:p>
            <a:pPr rtl="0" fontAlgn="base">
              <a:spcBef>
                <a:spcPts val="0"/>
              </a:spcBef>
              <a:spcAft>
                <a:spcPts val="0"/>
              </a:spcAft>
            </a:pPr>
            <a:endParaRPr lang="en-GB" sz="1400" b="0" i="0" u="none" strike="noStrike" dirty="0">
              <a:solidFill>
                <a:srgbClr val="000000"/>
              </a:solidFill>
              <a:effectLst/>
              <a:latin typeface="Noto Sans Symbols"/>
            </a:endParaRPr>
          </a:p>
          <a:p>
            <a:pPr rtl="0" fontAlgn="base">
              <a:spcBef>
                <a:spcPts val="0"/>
              </a:spcBef>
              <a:spcAft>
                <a:spcPts val="0"/>
              </a:spcAft>
              <a:buFont typeface="Arial" panose="020B0604020202020204" pitchFamily="34" charset="0"/>
              <a:buChar char="•"/>
            </a:pPr>
            <a:r>
              <a:rPr lang="en-GB" sz="1800" i="0" u="none" strike="noStrike" dirty="0">
                <a:solidFill>
                  <a:srgbClr val="000000"/>
                </a:solidFill>
                <a:latin typeface="Arial" panose="020B0604020202020204" pitchFamily="34" charset="0"/>
              </a:rPr>
              <a:t>   </a:t>
            </a:r>
            <a:r>
              <a:rPr lang="en-GB" sz="1800" b="0" i="0" u="none" strike="noStrike" dirty="0">
                <a:solidFill>
                  <a:srgbClr val="000000"/>
                </a:solidFill>
                <a:effectLst/>
                <a:latin typeface="Arial" panose="020B0604020202020204" pitchFamily="34" charset="0"/>
              </a:rPr>
              <a:t>Enhancement of physical properties</a:t>
            </a:r>
            <a:endParaRPr lang="en-GB" sz="1400" b="0" i="0" u="none" strike="noStrike" dirty="0">
              <a:solidFill>
                <a:srgbClr val="000000"/>
              </a:solidFill>
              <a:effectLst/>
              <a:latin typeface="Noto Sans Symbols"/>
            </a:endParaRPr>
          </a:p>
        </p:txBody>
      </p:sp>
      <p:sp>
        <p:nvSpPr>
          <p:cNvPr id="7" name="TextBox 6">
            <a:extLst>
              <a:ext uri="{FF2B5EF4-FFF2-40B4-BE49-F238E27FC236}">
                <a16:creationId xmlns:a16="http://schemas.microsoft.com/office/drawing/2014/main" id="{0AFA80BE-34EB-FFE4-B2D3-8481D5C6360B}"/>
              </a:ext>
            </a:extLst>
          </p:cNvPr>
          <p:cNvSpPr txBox="1"/>
          <p:nvPr/>
        </p:nvSpPr>
        <p:spPr>
          <a:xfrm>
            <a:off x="2819400" y="533400"/>
            <a:ext cx="6096000" cy="1138773"/>
          </a:xfrm>
          <a:prstGeom prst="rect">
            <a:avLst/>
          </a:prstGeom>
          <a:noFill/>
        </p:spPr>
        <p:txBody>
          <a:bodyPr wrap="square">
            <a:spAutoFit/>
          </a:bodyPr>
          <a:lstStyle/>
          <a:p>
            <a:pPr algn="ctr" rtl="0">
              <a:spcBef>
                <a:spcPts val="0"/>
              </a:spcBef>
              <a:spcAft>
                <a:spcPts val="0"/>
              </a:spcAft>
            </a:pPr>
            <a:r>
              <a:rPr lang="en-IN" sz="3200" b="1" i="0" u="sng" strike="noStrike" dirty="0">
                <a:solidFill>
                  <a:srgbClr val="000000"/>
                </a:solidFill>
                <a:effectLst/>
                <a:latin typeface="Arial" panose="020B0604020202020204" pitchFamily="34" charset="0"/>
              </a:rPr>
              <a:t>Functions of SPM</a:t>
            </a:r>
            <a:endParaRPr lang="en-IN" sz="3200" b="0" u="sng" dirty="0">
              <a:effectLst/>
            </a:endParaRPr>
          </a:p>
          <a:p>
            <a:br>
              <a:rPr lang="en-IN" dirty="0"/>
            </a:br>
            <a:endParaRPr lang="en-IN" dirty="0"/>
          </a:p>
        </p:txBody>
      </p:sp>
      <p:pic>
        <p:nvPicPr>
          <p:cNvPr id="4102" name="Picture 6">
            <a:extLst>
              <a:ext uri="{FF2B5EF4-FFF2-40B4-BE49-F238E27FC236}">
                <a16:creationId xmlns:a16="http://schemas.microsoft.com/office/drawing/2014/main" id="{EEE63CBD-61B7-EF1C-AE45-65FBB18A7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6905" y="1649289"/>
            <a:ext cx="5362575" cy="33528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D153F71F-6C7C-7855-1F2B-439A25B9FA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1193" y="4265277"/>
            <a:ext cx="209550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486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AED5035B-5994-2B4C-4744-FEB905A2658F}"/>
              </a:ext>
            </a:extLst>
          </p:cNvPr>
          <p:cNvPicPr/>
          <p:nvPr/>
        </p:nvPicPr>
        <p:blipFill>
          <a:blip r:embed="rId2" cstate="print"/>
          <a:stretch>
            <a:fillRect/>
          </a:stretch>
        </p:blipFill>
        <p:spPr>
          <a:xfrm>
            <a:off x="209314" y="0"/>
            <a:ext cx="11773372" cy="6651379"/>
          </a:xfrm>
          <a:prstGeom prst="rect">
            <a:avLst/>
          </a:prstGeom>
        </p:spPr>
      </p:pic>
      <p:pic>
        <p:nvPicPr>
          <p:cNvPr id="5122" name="Picture 2">
            <a:extLst>
              <a:ext uri="{FF2B5EF4-FFF2-40B4-BE49-F238E27FC236}">
                <a16:creationId xmlns:a16="http://schemas.microsoft.com/office/drawing/2014/main" id="{65A8F922-F9F2-969D-F587-14FFD8F45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720" y="1676400"/>
            <a:ext cx="4695825" cy="43719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F255CD4-8356-28E6-5ED0-234AB04D02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1371600"/>
            <a:ext cx="4038600" cy="30461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9DADF89-DEA2-924F-3C3D-D1ED3B6B7155}"/>
              </a:ext>
            </a:extLst>
          </p:cNvPr>
          <p:cNvSpPr txBox="1"/>
          <p:nvPr/>
        </p:nvSpPr>
        <p:spPr>
          <a:xfrm>
            <a:off x="5381625" y="4530257"/>
            <a:ext cx="6096000" cy="2308324"/>
          </a:xfrm>
          <a:prstGeom prst="rect">
            <a:avLst/>
          </a:prstGeom>
          <a:noFill/>
        </p:spPr>
        <p:txBody>
          <a:bodyPr wrap="square">
            <a:spAutoFit/>
          </a:bodyPr>
          <a:lstStyle/>
          <a:p>
            <a:pPr algn="just" rtl="0">
              <a:spcBef>
                <a:spcPts val="0"/>
              </a:spcBef>
              <a:spcAft>
                <a:spcPts val="0"/>
              </a:spcAft>
            </a:pPr>
            <a:r>
              <a:rPr lang="en-GB" sz="1800" b="1" i="0" u="none" strike="noStrike" dirty="0">
                <a:solidFill>
                  <a:srgbClr val="000000"/>
                </a:solidFill>
                <a:effectLst/>
                <a:latin typeface="Arial" panose="020B0604020202020204" pitchFamily="34" charset="0"/>
              </a:rPr>
              <a:t>Pinching - </a:t>
            </a:r>
            <a:r>
              <a:rPr lang="en-GB" sz="1800" b="0" i="0" u="none" strike="noStrike" dirty="0">
                <a:solidFill>
                  <a:srgbClr val="000000"/>
                </a:solidFill>
                <a:effectLst/>
                <a:latin typeface="Arial" panose="020B0604020202020204" pitchFamily="34" charset="0"/>
              </a:rPr>
              <a:t>During rolling of metal sheets defects may occur, such as local waviness, surface ruptures, sometimes strip breaks. It occurs due to uneven pressure applied on the sheet. This may happen because of uneven cylinder position at work side and drive side or any issue with cylinder pressure or work roll position.</a:t>
            </a:r>
            <a:endParaRPr lang="en-GB" b="0" dirty="0">
              <a:effectLst/>
            </a:endParaRPr>
          </a:p>
          <a:p>
            <a:br>
              <a:rPr lang="en-GB" dirty="0"/>
            </a:br>
            <a:endParaRPr lang="en-IN" dirty="0"/>
          </a:p>
        </p:txBody>
      </p:sp>
      <p:sp>
        <p:nvSpPr>
          <p:cNvPr id="8" name="TextBox 7">
            <a:extLst>
              <a:ext uri="{FF2B5EF4-FFF2-40B4-BE49-F238E27FC236}">
                <a16:creationId xmlns:a16="http://schemas.microsoft.com/office/drawing/2014/main" id="{DCB7E3D0-4ECD-EDA4-854A-0C967B3CC2F3}"/>
              </a:ext>
            </a:extLst>
          </p:cNvPr>
          <p:cNvSpPr txBox="1"/>
          <p:nvPr/>
        </p:nvSpPr>
        <p:spPr>
          <a:xfrm>
            <a:off x="2689860" y="615011"/>
            <a:ext cx="6096000" cy="1138773"/>
          </a:xfrm>
          <a:prstGeom prst="rect">
            <a:avLst/>
          </a:prstGeom>
          <a:noFill/>
        </p:spPr>
        <p:txBody>
          <a:bodyPr wrap="square">
            <a:spAutoFit/>
          </a:bodyPr>
          <a:lstStyle/>
          <a:p>
            <a:pPr algn="ctr" rtl="0">
              <a:spcBef>
                <a:spcPts val="0"/>
              </a:spcBef>
              <a:spcAft>
                <a:spcPts val="0"/>
              </a:spcAft>
            </a:pPr>
            <a:r>
              <a:rPr lang="en-IN" sz="3200" b="1" i="0" u="sng" strike="noStrike" dirty="0">
                <a:solidFill>
                  <a:srgbClr val="000000"/>
                </a:solidFill>
                <a:effectLst/>
                <a:latin typeface="Arial" panose="020B0604020202020204" pitchFamily="34" charset="0"/>
              </a:rPr>
              <a:t>Work Roll Bending Forces</a:t>
            </a:r>
            <a:endParaRPr lang="en-IN" sz="3200" b="0" u="sng" dirty="0">
              <a:effectLst/>
            </a:endParaRPr>
          </a:p>
          <a:p>
            <a:br>
              <a:rPr lang="en-IN" dirty="0"/>
            </a:br>
            <a:endParaRPr lang="en-IN" dirty="0"/>
          </a:p>
        </p:txBody>
      </p:sp>
    </p:spTree>
    <p:extLst>
      <p:ext uri="{BB962C8B-B14F-4D97-AF65-F5344CB8AC3E}">
        <p14:creationId xmlns:p14="http://schemas.microsoft.com/office/powerpoint/2010/main" val="3882535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A2CB9CE2-CD49-F9F9-44A0-6B8727577F57}"/>
              </a:ext>
            </a:extLst>
          </p:cNvPr>
          <p:cNvPicPr/>
          <p:nvPr/>
        </p:nvPicPr>
        <p:blipFill>
          <a:blip r:embed="rId2" cstate="print"/>
          <a:stretch>
            <a:fillRect/>
          </a:stretch>
        </p:blipFill>
        <p:spPr>
          <a:xfrm>
            <a:off x="152400" y="0"/>
            <a:ext cx="11773372" cy="6651379"/>
          </a:xfrm>
          <a:prstGeom prst="rect">
            <a:avLst/>
          </a:prstGeom>
        </p:spPr>
      </p:pic>
      <p:pic>
        <p:nvPicPr>
          <p:cNvPr id="6146" name="Picture 2">
            <a:extLst>
              <a:ext uri="{FF2B5EF4-FFF2-40B4-BE49-F238E27FC236}">
                <a16:creationId xmlns:a16="http://schemas.microsoft.com/office/drawing/2014/main" id="{7AD7CEAE-18B1-2EDB-F1A1-09B9F313D1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338"/>
          <a:stretch/>
        </p:blipFill>
        <p:spPr bwMode="auto">
          <a:xfrm>
            <a:off x="6477000" y="1765104"/>
            <a:ext cx="5181600" cy="433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653927D-233C-1690-57C8-C2D620648219}"/>
              </a:ext>
            </a:extLst>
          </p:cNvPr>
          <p:cNvPicPr>
            <a:picLocks noChangeAspect="1"/>
          </p:cNvPicPr>
          <p:nvPr/>
        </p:nvPicPr>
        <p:blipFill>
          <a:blip r:embed="rId4"/>
          <a:stretch>
            <a:fillRect/>
          </a:stretch>
        </p:blipFill>
        <p:spPr>
          <a:xfrm>
            <a:off x="6791960" y="2514600"/>
            <a:ext cx="1371600" cy="1137425"/>
          </a:xfrm>
          <a:prstGeom prst="rect">
            <a:avLst/>
          </a:prstGeom>
        </p:spPr>
      </p:pic>
      <p:sp>
        <p:nvSpPr>
          <p:cNvPr id="7" name="TextBox 6">
            <a:extLst>
              <a:ext uri="{FF2B5EF4-FFF2-40B4-BE49-F238E27FC236}">
                <a16:creationId xmlns:a16="http://schemas.microsoft.com/office/drawing/2014/main" id="{1EED928A-9769-57EA-706F-025EB7B35A49}"/>
              </a:ext>
            </a:extLst>
          </p:cNvPr>
          <p:cNvSpPr txBox="1"/>
          <p:nvPr/>
        </p:nvSpPr>
        <p:spPr>
          <a:xfrm>
            <a:off x="533400" y="1496158"/>
            <a:ext cx="6096000" cy="5355312"/>
          </a:xfrm>
          <a:prstGeom prst="rect">
            <a:avLst/>
          </a:prstGeom>
          <a:noFill/>
        </p:spPr>
        <p:txBody>
          <a:bodyPr wrap="square">
            <a:spAutoFit/>
          </a:bodyPr>
          <a:lstStyle/>
          <a:p>
            <a:pPr rtl="0">
              <a:spcBef>
                <a:spcPts val="0"/>
              </a:spcBef>
              <a:spcAft>
                <a:spcPts val="0"/>
              </a:spcAft>
            </a:pPr>
            <a:r>
              <a:rPr lang="en-GB" sz="1800" b="0" i="0" u="none" strike="noStrike" dirty="0">
                <a:solidFill>
                  <a:srgbClr val="000000"/>
                </a:solidFill>
                <a:effectLst/>
                <a:latin typeface="Arial" panose="020B0604020202020204" pitchFamily="34" charset="0"/>
              </a:rPr>
              <a:t>The bottom backup roll is moved vertically by roll force cylinders controlled by a servo valve and electronics which acts as a closed loop position servo when the work rolls do not contact the strip, and as a pressure servo when the work rolls do not contact the strip .</a:t>
            </a:r>
            <a:endParaRPr lang="en-GB" b="0" dirty="0">
              <a:effectLst/>
            </a:endParaRPr>
          </a:p>
          <a:p>
            <a:pPr rtl="0">
              <a:spcBef>
                <a:spcPts val="0"/>
              </a:spcBef>
              <a:spcAft>
                <a:spcPts val="0"/>
              </a:spcAft>
            </a:pPr>
            <a:br>
              <a:rPr lang="en-GB" b="0" dirty="0">
                <a:effectLst/>
              </a:rPr>
            </a:br>
            <a:r>
              <a:rPr lang="en-GB" sz="1800" b="0" i="0" u="none" strike="noStrike" dirty="0">
                <a:solidFill>
                  <a:srgbClr val="000000"/>
                </a:solidFill>
                <a:effectLst/>
                <a:latin typeface="Arial" panose="020B0604020202020204" pitchFamily="34" charset="0"/>
              </a:rPr>
              <a:t>There are mainly </a:t>
            </a:r>
            <a:r>
              <a:rPr lang="en-GB" sz="1800" b="1" i="0" u="none" strike="noStrike" dirty="0">
                <a:solidFill>
                  <a:srgbClr val="000000"/>
                </a:solidFill>
                <a:effectLst/>
                <a:latin typeface="Arial" panose="020B0604020202020204" pitchFamily="34" charset="0"/>
              </a:rPr>
              <a:t>4 positions of travel</a:t>
            </a:r>
            <a:r>
              <a:rPr lang="en-GB" sz="1800" b="0" i="0" u="none" strike="noStrike" dirty="0">
                <a:solidFill>
                  <a:srgbClr val="000000"/>
                </a:solidFill>
                <a:effectLst/>
                <a:latin typeface="Arial" panose="020B0604020202020204" pitchFamily="34" charset="0"/>
              </a:rPr>
              <a:t> for the roll force cylinder:-</a:t>
            </a:r>
            <a:endParaRPr lang="en-GB" b="0" dirty="0">
              <a:effectLst/>
            </a:endParaRPr>
          </a:p>
          <a:p>
            <a:pPr rtl="0" fontAlgn="base">
              <a:spcBef>
                <a:spcPts val="0"/>
              </a:spcBef>
              <a:spcAft>
                <a:spcPts val="0"/>
              </a:spcAft>
              <a:buFont typeface="+mj-lt"/>
              <a:buAutoNum type="arabicPeriod"/>
            </a:pPr>
            <a:br>
              <a:rPr lang="en-GB" b="0" dirty="0">
                <a:effectLst/>
              </a:rPr>
            </a:br>
            <a:r>
              <a:rPr lang="en-GB" sz="1800" b="1" i="0" u="none" strike="noStrike" dirty="0">
                <a:solidFill>
                  <a:srgbClr val="000000"/>
                </a:solidFill>
                <a:effectLst/>
                <a:latin typeface="Arial" panose="020B0604020202020204" pitchFamily="34" charset="0"/>
              </a:rPr>
              <a:t>Rolling position</a:t>
            </a:r>
          </a:p>
          <a:p>
            <a:pPr rtl="0" fontAlgn="base">
              <a:spcBef>
                <a:spcPts val="0"/>
              </a:spcBef>
              <a:spcAft>
                <a:spcPts val="0"/>
              </a:spcAft>
              <a:buFont typeface="+mj-lt"/>
              <a:buAutoNum type="arabicPeriod"/>
            </a:pPr>
            <a:r>
              <a:rPr lang="en-GB" sz="1800" b="1" i="0" u="none" strike="noStrike" dirty="0">
                <a:solidFill>
                  <a:srgbClr val="000000"/>
                </a:solidFill>
                <a:effectLst/>
                <a:latin typeface="Arial" panose="020B0604020202020204" pitchFamily="34" charset="0"/>
              </a:rPr>
              <a:t>Short position</a:t>
            </a:r>
            <a:r>
              <a:rPr lang="en-GB" sz="1800" b="0" i="0" u="none" strike="noStrike" dirty="0">
                <a:solidFill>
                  <a:srgbClr val="000000"/>
                </a:solidFill>
                <a:effectLst/>
                <a:latin typeface="Arial" panose="020B0604020202020204" pitchFamily="34" charset="0"/>
              </a:rPr>
              <a:t> - It is 5mm below the strip rolling point</a:t>
            </a:r>
          </a:p>
          <a:p>
            <a:pPr rtl="0" fontAlgn="base">
              <a:spcBef>
                <a:spcPts val="0"/>
              </a:spcBef>
              <a:spcAft>
                <a:spcPts val="0"/>
              </a:spcAft>
              <a:buFont typeface="+mj-lt"/>
              <a:buAutoNum type="arabicPeriod"/>
            </a:pPr>
            <a:r>
              <a:rPr lang="en-GB" sz="1800" b="1" i="0" u="none" strike="noStrike" dirty="0">
                <a:solidFill>
                  <a:srgbClr val="000000"/>
                </a:solidFill>
                <a:effectLst/>
                <a:latin typeface="Arial" panose="020B0604020202020204" pitchFamily="34" charset="0"/>
              </a:rPr>
              <a:t>Long position</a:t>
            </a:r>
            <a:r>
              <a:rPr lang="en-GB" sz="1800" b="0" i="0" u="none" strike="noStrike" dirty="0">
                <a:solidFill>
                  <a:srgbClr val="000000"/>
                </a:solidFill>
                <a:effectLst/>
                <a:latin typeface="Arial" panose="020B0604020202020204" pitchFamily="34" charset="0"/>
              </a:rPr>
              <a:t> - It is waiting position, 35mm below the strip rolling point</a:t>
            </a:r>
          </a:p>
          <a:p>
            <a:pPr rtl="0" fontAlgn="base">
              <a:spcBef>
                <a:spcPts val="0"/>
              </a:spcBef>
              <a:spcAft>
                <a:spcPts val="0"/>
              </a:spcAft>
              <a:buFont typeface="+mj-lt"/>
              <a:buAutoNum type="arabicPeriod"/>
            </a:pPr>
            <a:r>
              <a:rPr lang="en-GB" sz="1800" b="1" i="0" u="none" strike="noStrike" dirty="0">
                <a:solidFill>
                  <a:srgbClr val="000000"/>
                </a:solidFill>
                <a:effectLst/>
                <a:latin typeface="Arial" panose="020B0604020202020204" pitchFamily="34" charset="0"/>
              </a:rPr>
              <a:t>Full open position</a:t>
            </a:r>
          </a:p>
          <a:p>
            <a:pPr marL="457200" rtl="0">
              <a:spcBef>
                <a:spcPts val="0"/>
              </a:spcBef>
              <a:spcAft>
                <a:spcPts val="0"/>
              </a:spcAft>
            </a:pPr>
            <a:r>
              <a:rPr lang="en-GB" sz="1800" b="0" i="0" u="none" strike="noStrike" dirty="0">
                <a:solidFill>
                  <a:srgbClr val="000000"/>
                </a:solidFill>
                <a:effectLst/>
                <a:latin typeface="Arial" panose="020B0604020202020204" pitchFamily="34" charset="0"/>
              </a:rPr>
              <a:t>The roll force cylinder must stop 8mm before the full open position until the</a:t>
            </a:r>
            <a:endParaRPr lang="en-GB" b="0" dirty="0">
              <a:effectLst/>
            </a:endParaRPr>
          </a:p>
          <a:p>
            <a:pPr marL="457200" rtl="0">
              <a:spcBef>
                <a:spcPts val="0"/>
              </a:spcBef>
              <a:spcAft>
                <a:spcPts val="0"/>
              </a:spcAft>
            </a:pPr>
            <a:r>
              <a:rPr lang="en-GB" sz="1800" b="0" i="0" u="none" strike="noStrike" dirty="0">
                <a:solidFill>
                  <a:srgbClr val="000000"/>
                </a:solidFill>
                <a:effectLst/>
                <a:latin typeface="Arial" panose="020B0604020202020204" pitchFamily="34" charset="0"/>
              </a:rPr>
              <a:t>lower drive stops.</a:t>
            </a:r>
            <a:endParaRPr lang="en-GB" b="0" dirty="0">
              <a:effectLst/>
            </a:endParaRPr>
          </a:p>
          <a:p>
            <a:br>
              <a:rPr lang="en-GB" dirty="0"/>
            </a:br>
            <a:endParaRPr lang="en-IN" dirty="0"/>
          </a:p>
        </p:txBody>
      </p:sp>
      <p:sp>
        <p:nvSpPr>
          <p:cNvPr id="9" name="TextBox 8">
            <a:extLst>
              <a:ext uri="{FF2B5EF4-FFF2-40B4-BE49-F238E27FC236}">
                <a16:creationId xmlns:a16="http://schemas.microsoft.com/office/drawing/2014/main" id="{EC078A7F-7D2E-EB47-0568-AD22422E6524}"/>
              </a:ext>
            </a:extLst>
          </p:cNvPr>
          <p:cNvSpPr txBox="1"/>
          <p:nvPr/>
        </p:nvSpPr>
        <p:spPr>
          <a:xfrm>
            <a:off x="1846962" y="640740"/>
            <a:ext cx="8414548" cy="1138773"/>
          </a:xfrm>
          <a:prstGeom prst="rect">
            <a:avLst/>
          </a:prstGeom>
          <a:noFill/>
        </p:spPr>
        <p:txBody>
          <a:bodyPr wrap="square">
            <a:spAutoFit/>
          </a:bodyPr>
          <a:lstStyle/>
          <a:p>
            <a:pPr algn="ctr" rtl="0">
              <a:spcBef>
                <a:spcPts val="0"/>
              </a:spcBef>
              <a:spcAft>
                <a:spcPts val="0"/>
              </a:spcAft>
            </a:pPr>
            <a:r>
              <a:rPr lang="en-GB" sz="3200" b="1" i="0" u="sng" strike="noStrike" dirty="0">
                <a:solidFill>
                  <a:srgbClr val="000000"/>
                </a:solidFill>
                <a:effectLst/>
                <a:latin typeface="Arial" panose="020B0604020202020204" pitchFamily="34" charset="0"/>
              </a:rPr>
              <a:t>Detail of Skin Pass Mill Hydraulic System</a:t>
            </a:r>
            <a:endParaRPr lang="en-GB" sz="3200" b="0" u="sng" dirty="0">
              <a:effectLst/>
            </a:endParaRPr>
          </a:p>
          <a:p>
            <a:br>
              <a:rPr lang="en-GB" dirty="0"/>
            </a:br>
            <a:endParaRPr lang="en-IN" dirty="0"/>
          </a:p>
        </p:txBody>
      </p:sp>
    </p:spTree>
    <p:extLst>
      <p:ext uri="{BB962C8B-B14F-4D97-AF65-F5344CB8AC3E}">
        <p14:creationId xmlns:p14="http://schemas.microsoft.com/office/powerpoint/2010/main" val="3028195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C3F18DED-6C6B-FD43-36FD-84C7867E5D7D}"/>
              </a:ext>
            </a:extLst>
          </p:cNvPr>
          <p:cNvPicPr/>
          <p:nvPr/>
        </p:nvPicPr>
        <p:blipFill>
          <a:blip r:embed="rId2" cstate="print"/>
          <a:stretch>
            <a:fillRect/>
          </a:stretch>
        </p:blipFill>
        <p:spPr>
          <a:xfrm>
            <a:off x="209314" y="0"/>
            <a:ext cx="11773372" cy="6651379"/>
          </a:xfrm>
          <a:prstGeom prst="rect">
            <a:avLst/>
          </a:prstGeom>
        </p:spPr>
      </p:pic>
      <p:sp>
        <p:nvSpPr>
          <p:cNvPr id="4" name="TextBox 3">
            <a:extLst>
              <a:ext uri="{FF2B5EF4-FFF2-40B4-BE49-F238E27FC236}">
                <a16:creationId xmlns:a16="http://schemas.microsoft.com/office/drawing/2014/main" id="{FB3A3395-83D9-6D53-CB6A-F494977B95BE}"/>
              </a:ext>
            </a:extLst>
          </p:cNvPr>
          <p:cNvSpPr txBox="1"/>
          <p:nvPr/>
        </p:nvSpPr>
        <p:spPr>
          <a:xfrm>
            <a:off x="183914" y="2041446"/>
            <a:ext cx="6096000" cy="4801314"/>
          </a:xfrm>
          <a:prstGeom prst="rect">
            <a:avLst/>
          </a:prstGeom>
          <a:noFill/>
        </p:spPr>
        <p:txBody>
          <a:bodyPr wrap="square">
            <a:spAutoFit/>
          </a:bodyPr>
          <a:lstStyle/>
          <a:p>
            <a:pPr rtl="0">
              <a:spcBef>
                <a:spcPts val="0"/>
              </a:spcBef>
              <a:spcAft>
                <a:spcPts val="0"/>
              </a:spcAft>
            </a:pPr>
            <a:r>
              <a:rPr lang="en-GB" sz="1800" b="0" i="0" u="none" strike="noStrike" dirty="0">
                <a:solidFill>
                  <a:srgbClr val="000000"/>
                </a:solidFill>
                <a:effectLst/>
                <a:latin typeface="Arial" panose="020B0604020202020204" pitchFamily="34" charset="0"/>
              </a:rPr>
              <a:t>         The states are:</a:t>
            </a:r>
            <a:endParaRPr lang="en-GB" b="0" dirty="0">
              <a:effectLst/>
            </a:endParaRPr>
          </a:p>
          <a:p>
            <a:pPr marL="457200" rtl="0">
              <a:spcBef>
                <a:spcPts val="0"/>
              </a:spcBef>
              <a:spcAft>
                <a:spcPts val="0"/>
              </a:spcAft>
            </a:pPr>
            <a:r>
              <a:rPr lang="en-GB" sz="1800" b="1" i="0" u="none" strike="noStrike" dirty="0">
                <a:solidFill>
                  <a:srgbClr val="000000"/>
                </a:solidFill>
                <a:effectLst/>
                <a:latin typeface="Arial" panose="020B0604020202020204" pitchFamily="34" charset="0"/>
              </a:rPr>
              <a:t>1. Reduce force to a nominal value</a:t>
            </a:r>
            <a:r>
              <a:rPr lang="en-GB" sz="1800" b="0" i="0" u="none" strike="noStrike" dirty="0">
                <a:solidFill>
                  <a:srgbClr val="000000"/>
                </a:solidFill>
                <a:effectLst/>
                <a:latin typeface="Arial" panose="020B0604020202020204" pitchFamily="34" charset="0"/>
              </a:rPr>
              <a:t> - Mill at rolling position, drives ON</a:t>
            </a:r>
            <a:endParaRPr lang="en-GB" b="0" dirty="0">
              <a:effectLst/>
            </a:endParaRPr>
          </a:p>
          <a:p>
            <a:pPr marL="457200" rtl="0">
              <a:spcBef>
                <a:spcPts val="0"/>
              </a:spcBef>
              <a:spcAft>
                <a:spcPts val="0"/>
              </a:spcAft>
            </a:pPr>
            <a:r>
              <a:rPr lang="en-GB" sz="1800" b="1" i="0" u="none" strike="noStrike" dirty="0">
                <a:solidFill>
                  <a:srgbClr val="000000"/>
                </a:solidFill>
                <a:effectLst/>
                <a:latin typeface="Arial" panose="020B0604020202020204" pitchFamily="34" charset="0"/>
              </a:rPr>
              <a:t>2. Reduce force to zero</a:t>
            </a:r>
            <a:r>
              <a:rPr lang="en-GB" sz="1800" b="0" i="0" u="none" strike="noStrike" dirty="0">
                <a:solidFill>
                  <a:srgbClr val="000000"/>
                </a:solidFill>
                <a:effectLst/>
                <a:latin typeface="Arial" panose="020B0604020202020204" pitchFamily="34" charset="0"/>
              </a:rPr>
              <a:t> - Mill at rolling position, drives ON</a:t>
            </a:r>
            <a:endParaRPr lang="en-GB" b="0" dirty="0">
              <a:effectLst/>
            </a:endParaRPr>
          </a:p>
          <a:p>
            <a:pPr marL="457200" rtl="0">
              <a:spcBef>
                <a:spcPts val="0"/>
              </a:spcBef>
              <a:spcAft>
                <a:spcPts val="0"/>
              </a:spcAft>
            </a:pPr>
            <a:r>
              <a:rPr lang="en-GB" sz="1800" b="1" i="0" u="none" strike="noStrike" dirty="0">
                <a:solidFill>
                  <a:srgbClr val="000000"/>
                </a:solidFill>
                <a:effectLst/>
                <a:latin typeface="Arial" panose="020B0604020202020204" pitchFamily="34" charset="0"/>
              </a:rPr>
              <a:t>3.Short position open</a:t>
            </a:r>
            <a:r>
              <a:rPr lang="en-GB" sz="1800" b="0" i="0" u="none" strike="noStrike" dirty="0">
                <a:solidFill>
                  <a:srgbClr val="000000"/>
                </a:solidFill>
                <a:effectLst/>
                <a:latin typeface="Arial" panose="020B0604020202020204" pitchFamily="34" charset="0"/>
              </a:rPr>
              <a:t> - Mill open at 5mm gap between work rolls, drive ON, crown in ON</a:t>
            </a:r>
            <a:endParaRPr lang="en-GB" b="0" dirty="0">
              <a:effectLst/>
            </a:endParaRPr>
          </a:p>
          <a:p>
            <a:pPr marL="457200" rtl="0">
              <a:spcBef>
                <a:spcPts val="0"/>
              </a:spcBef>
              <a:spcAft>
                <a:spcPts val="0"/>
              </a:spcAft>
            </a:pPr>
            <a:r>
              <a:rPr lang="en-GB" sz="1800" b="1" i="0" u="none" strike="noStrike" dirty="0">
                <a:solidFill>
                  <a:srgbClr val="000000"/>
                </a:solidFill>
                <a:effectLst/>
                <a:latin typeface="Arial" panose="020B0604020202020204" pitchFamily="34" charset="0"/>
              </a:rPr>
              <a:t>4. Long position open </a:t>
            </a:r>
            <a:r>
              <a:rPr lang="en-GB" sz="1800" b="0" i="0" u="none" strike="noStrike" dirty="0">
                <a:solidFill>
                  <a:srgbClr val="000000"/>
                </a:solidFill>
                <a:effectLst/>
                <a:latin typeface="Arial" panose="020B0604020202020204" pitchFamily="34" charset="0"/>
              </a:rPr>
              <a:t>- Mill open with maximum gap that still allows drive ON, crown in ON</a:t>
            </a:r>
            <a:endParaRPr lang="en-GB" b="0" dirty="0">
              <a:effectLst/>
            </a:endParaRPr>
          </a:p>
          <a:p>
            <a:pPr marL="457200" rtl="0">
              <a:spcBef>
                <a:spcPts val="0"/>
              </a:spcBef>
              <a:spcAft>
                <a:spcPts val="0"/>
              </a:spcAft>
            </a:pPr>
            <a:r>
              <a:rPr lang="en-GB" sz="1800" b="1" i="0" u="none" strike="noStrike" dirty="0">
                <a:solidFill>
                  <a:srgbClr val="000000"/>
                </a:solidFill>
                <a:effectLst/>
                <a:latin typeface="Arial" panose="020B0604020202020204" pitchFamily="34" charset="0"/>
              </a:rPr>
              <a:t>5. Full open</a:t>
            </a:r>
            <a:endParaRPr lang="en-GB" b="0" dirty="0">
              <a:effectLst/>
            </a:endParaRPr>
          </a:p>
          <a:p>
            <a:pPr marL="457200" rtl="0">
              <a:spcBef>
                <a:spcPts val="0"/>
              </a:spcBef>
              <a:spcAft>
                <a:spcPts val="0"/>
              </a:spcAft>
            </a:pPr>
            <a:r>
              <a:rPr lang="en-GB" sz="1800" b="1" i="0" u="none" strike="noStrike" dirty="0">
                <a:solidFill>
                  <a:srgbClr val="000000"/>
                </a:solidFill>
                <a:effectLst/>
                <a:latin typeface="Arial" panose="020B0604020202020204" pitchFamily="34" charset="0"/>
              </a:rPr>
              <a:t>6. Long position close</a:t>
            </a:r>
            <a:endParaRPr lang="en-GB" b="0" dirty="0">
              <a:effectLst/>
            </a:endParaRPr>
          </a:p>
          <a:p>
            <a:pPr marL="457200" rtl="0">
              <a:spcBef>
                <a:spcPts val="0"/>
              </a:spcBef>
              <a:spcAft>
                <a:spcPts val="0"/>
              </a:spcAft>
            </a:pPr>
            <a:r>
              <a:rPr lang="en-GB" sz="1800" b="1" i="0" u="none" strike="noStrike" dirty="0">
                <a:solidFill>
                  <a:srgbClr val="000000"/>
                </a:solidFill>
                <a:effectLst/>
                <a:latin typeface="Arial" panose="020B0604020202020204" pitchFamily="34" charset="0"/>
              </a:rPr>
              <a:t>7. Short position close</a:t>
            </a:r>
            <a:endParaRPr lang="en-GB" b="0" dirty="0">
              <a:effectLst/>
            </a:endParaRPr>
          </a:p>
          <a:p>
            <a:pPr marL="457200" rtl="0">
              <a:spcBef>
                <a:spcPts val="0"/>
              </a:spcBef>
              <a:spcAft>
                <a:spcPts val="0"/>
              </a:spcAft>
            </a:pPr>
            <a:r>
              <a:rPr lang="en-GB" sz="1800" b="1" i="0" u="none" strike="noStrike" dirty="0">
                <a:solidFill>
                  <a:srgbClr val="000000"/>
                </a:solidFill>
                <a:effectLst/>
                <a:latin typeface="Arial" panose="020B0604020202020204" pitchFamily="34" charset="0"/>
              </a:rPr>
              <a:t>8. Close on strip</a:t>
            </a:r>
            <a:endParaRPr lang="en-GB" b="0" dirty="0">
              <a:effectLst/>
            </a:endParaRPr>
          </a:p>
          <a:p>
            <a:pPr marL="457200" rtl="0">
              <a:spcBef>
                <a:spcPts val="0"/>
              </a:spcBef>
              <a:spcAft>
                <a:spcPts val="0"/>
              </a:spcAft>
            </a:pPr>
            <a:r>
              <a:rPr lang="en-GB" sz="1800" b="1" i="0" u="none" strike="noStrike" dirty="0">
                <a:solidFill>
                  <a:srgbClr val="000000"/>
                </a:solidFill>
                <a:effectLst/>
                <a:latin typeface="Arial" panose="020B0604020202020204" pitchFamily="34" charset="0"/>
              </a:rPr>
              <a:t>9. Calibration</a:t>
            </a:r>
            <a:r>
              <a:rPr lang="en-GB" sz="1800" b="0" i="0" u="none" strike="noStrike" dirty="0">
                <a:solidFill>
                  <a:srgbClr val="000000"/>
                </a:solidFill>
                <a:effectLst/>
                <a:latin typeface="Arial" panose="020B0604020202020204" pitchFamily="34" charset="0"/>
              </a:rPr>
              <a:t> : Mill drives are stopped.</a:t>
            </a:r>
            <a:endParaRPr lang="en-GB" b="0" dirty="0">
              <a:effectLst/>
            </a:endParaRPr>
          </a:p>
          <a:p>
            <a:pPr marL="457200" rtl="0">
              <a:spcBef>
                <a:spcPts val="0"/>
              </a:spcBef>
              <a:spcAft>
                <a:spcPts val="0"/>
              </a:spcAft>
            </a:pPr>
            <a:r>
              <a:rPr lang="en-GB" sz="1800" b="1" i="0" u="none" strike="noStrike" dirty="0">
                <a:solidFill>
                  <a:srgbClr val="000000"/>
                </a:solidFill>
                <a:effectLst/>
                <a:latin typeface="Arial" panose="020B0604020202020204" pitchFamily="34" charset="0"/>
              </a:rPr>
              <a:t>10.Full open with went valve</a:t>
            </a:r>
            <a:endParaRPr lang="en-GB" b="0" dirty="0">
              <a:effectLst/>
            </a:endParaRPr>
          </a:p>
          <a:p>
            <a:br>
              <a:rPr lang="en-GB" dirty="0"/>
            </a:br>
            <a:endParaRPr lang="en-IN" dirty="0"/>
          </a:p>
        </p:txBody>
      </p:sp>
      <p:pic>
        <p:nvPicPr>
          <p:cNvPr id="7170" name="Picture 2">
            <a:extLst>
              <a:ext uri="{FF2B5EF4-FFF2-40B4-BE49-F238E27FC236}">
                <a16:creationId xmlns:a16="http://schemas.microsoft.com/office/drawing/2014/main" id="{C99CEBA4-DF02-0789-5A2F-07A6E45A99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745"/>
          <a:stretch/>
        </p:blipFill>
        <p:spPr bwMode="auto">
          <a:xfrm>
            <a:off x="6172199" y="1658319"/>
            <a:ext cx="5457943" cy="44725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DB9F50B-C307-5169-335E-D2E83EAC13D6}"/>
              </a:ext>
            </a:extLst>
          </p:cNvPr>
          <p:cNvPicPr>
            <a:picLocks noChangeAspect="1"/>
          </p:cNvPicPr>
          <p:nvPr/>
        </p:nvPicPr>
        <p:blipFill>
          <a:blip r:embed="rId4"/>
          <a:stretch>
            <a:fillRect/>
          </a:stretch>
        </p:blipFill>
        <p:spPr>
          <a:xfrm>
            <a:off x="6279914" y="3276600"/>
            <a:ext cx="2025886" cy="999866"/>
          </a:xfrm>
          <a:prstGeom prst="rect">
            <a:avLst/>
          </a:prstGeom>
        </p:spPr>
      </p:pic>
      <p:sp>
        <p:nvSpPr>
          <p:cNvPr id="11" name="TextBox 10">
            <a:extLst>
              <a:ext uri="{FF2B5EF4-FFF2-40B4-BE49-F238E27FC236}">
                <a16:creationId xmlns:a16="http://schemas.microsoft.com/office/drawing/2014/main" id="{2F2FE3D1-9E5E-BC86-B18D-904620B9EF0F}"/>
              </a:ext>
            </a:extLst>
          </p:cNvPr>
          <p:cNvSpPr txBox="1"/>
          <p:nvPr/>
        </p:nvSpPr>
        <p:spPr>
          <a:xfrm>
            <a:off x="2771655" y="519546"/>
            <a:ext cx="6096000" cy="1138773"/>
          </a:xfrm>
          <a:prstGeom prst="rect">
            <a:avLst/>
          </a:prstGeom>
          <a:noFill/>
        </p:spPr>
        <p:txBody>
          <a:bodyPr wrap="square">
            <a:spAutoFit/>
          </a:bodyPr>
          <a:lstStyle/>
          <a:p>
            <a:pPr algn="ctr" rtl="0">
              <a:spcBef>
                <a:spcPts val="0"/>
              </a:spcBef>
              <a:spcAft>
                <a:spcPts val="0"/>
              </a:spcAft>
            </a:pPr>
            <a:r>
              <a:rPr lang="en-IN" sz="3200" b="1" i="0" u="sng" strike="noStrike" dirty="0">
                <a:solidFill>
                  <a:srgbClr val="000000"/>
                </a:solidFill>
                <a:effectLst/>
                <a:latin typeface="Arial" panose="020B0604020202020204" pitchFamily="34" charset="0"/>
              </a:rPr>
              <a:t>Operational Details of SPM</a:t>
            </a:r>
            <a:endParaRPr lang="en-IN" sz="3200" b="0" u="sng" dirty="0">
              <a:effectLst/>
            </a:endParaRPr>
          </a:p>
          <a:p>
            <a:br>
              <a:rPr lang="en-IN" dirty="0"/>
            </a:br>
            <a:endParaRPr lang="en-IN" dirty="0"/>
          </a:p>
        </p:txBody>
      </p:sp>
      <p:sp>
        <p:nvSpPr>
          <p:cNvPr id="13" name="TextBox 12">
            <a:extLst>
              <a:ext uri="{FF2B5EF4-FFF2-40B4-BE49-F238E27FC236}">
                <a16:creationId xmlns:a16="http://schemas.microsoft.com/office/drawing/2014/main" id="{641A018E-B819-317A-E6A2-E5222CA19508}"/>
              </a:ext>
            </a:extLst>
          </p:cNvPr>
          <p:cNvSpPr txBox="1"/>
          <p:nvPr/>
        </p:nvSpPr>
        <p:spPr>
          <a:xfrm>
            <a:off x="561858" y="1100237"/>
            <a:ext cx="6096000" cy="1477328"/>
          </a:xfrm>
          <a:prstGeom prst="rect">
            <a:avLst/>
          </a:prstGeom>
          <a:noFill/>
        </p:spPr>
        <p:txBody>
          <a:bodyPr wrap="square">
            <a:spAutoFit/>
          </a:bodyPr>
          <a:lstStyle/>
          <a:p>
            <a:pPr rtl="0">
              <a:spcBef>
                <a:spcPts val="0"/>
              </a:spcBef>
              <a:spcAft>
                <a:spcPts val="0"/>
              </a:spcAft>
            </a:pPr>
            <a:r>
              <a:rPr lang="en-GB" sz="1800" b="0" i="0" u="none" strike="noStrike" dirty="0">
                <a:solidFill>
                  <a:srgbClr val="000000"/>
                </a:solidFill>
                <a:effectLst/>
                <a:latin typeface="Arial" panose="020B0604020202020204" pitchFamily="34" charset="0"/>
              </a:rPr>
              <a:t>The mill consists of 9 distinct states of   operation.</a:t>
            </a:r>
            <a:endParaRPr lang="en-GB" b="0" dirty="0">
              <a:effectLst/>
            </a:endParaRPr>
          </a:p>
          <a:p>
            <a:pPr rtl="0">
              <a:spcBef>
                <a:spcPts val="0"/>
              </a:spcBef>
              <a:spcAft>
                <a:spcPts val="0"/>
              </a:spcAft>
            </a:pPr>
            <a:r>
              <a:rPr lang="en-GB" sz="1800" b="0" i="0" u="none" strike="noStrike" dirty="0">
                <a:solidFill>
                  <a:srgbClr val="000000"/>
                </a:solidFill>
                <a:effectLst/>
                <a:latin typeface="Arial" panose="020B0604020202020204" pitchFamily="34" charset="0"/>
              </a:rPr>
              <a:t>These states can be individually operated in manual mode or combined together in auto mode.  </a:t>
            </a:r>
            <a:endParaRPr lang="en-GB" b="0" dirty="0">
              <a:effectLst/>
            </a:endParaRPr>
          </a:p>
          <a:p>
            <a:br>
              <a:rPr lang="en-GB" dirty="0"/>
            </a:br>
            <a:endParaRPr lang="en-IN" dirty="0"/>
          </a:p>
        </p:txBody>
      </p:sp>
    </p:spTree>
    <p:extLst>
      <p:ext uri="{BB962C8B-B14F-4D97-AF65-F5344CB8AC3E}">
        <p14:creationId xmlns:p14="http://schemas.microsoft.com/office/powerpoint/2010/main" val="1476944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DB78AFB9-B1F7-BACC-0387-DF1B3D9433A4}"/>
              </a:ext>
            </a:extLst>
          </p:cNvPr>
          <p:cNvPicPr/>
          <p:nvPr/>
        </p:nvPicPr>
        <p:blipFill>
          <a:blip r:embed="rId2" cstate="print"/>
          <a:stretch>
            <a:fillRect/>
          </a:stretch>
        </p:blipFill>
        <p:spPr>
          <a:xfrm>
            <a:off x="209314" y="30480"/>
            <a:ext cx="11773372" cy="6651379"/>
          </a:xfrm>
          <a:prstGeom prst="rect">
            <a:avLst/>
          </a:prstGeom>
        </p:spPr>
      </p:pic>
      <p:sp>
        <p:nvSpPr>
          <p:cNvPr id="4" name="TextBox 3">
            <a:extLst>
              <a:ext uri="{FF2B5EF4-FFF2-40B4-BE49-F238E27FC236}">
                <a16:creationId xmlns:a16="http://schemas.microsoft.com/office/drawing/2014/main" id="{049AA3DA-37CD-D14E-7F6F-8DDD50554858}"/>
              </a:ext>
            </a:extLst>
          </p:cNvPr>
          <p:cNvSpPr txBox="1"/>
          <p:nvPr/>
        </p:nvSpPr>
        <p:spPr>
          <a:xfrm>
            <a:off x="838200" y="1143000"/>
            <a:ext cx="10744200" cy="2585323"/>
          </a:xfrm>
          <a:prstGeom prst="rect">
            <a:avLst/>
          </a:prstGeom>
          <a:noFill/>
        </p:spPr>
        <p:txBody>
          <a:bodyPr wrap="square">
            <a:spAutoFit/>
          </a:bodyPr>
          <a:lstStyle/>
          <a:p>
            <a:pPr rtl="0">
              <a:spcBef>
                <a:spcPts val="0"/>
              </a:spcBef>
              <a:spcAft>
                <a:spcPts val="0"/>
              </a:spcAft>
            </a:pPr>
            <a:r>
              <a:rPr lang="en-GB" sz="1800" b="1" i="0" u="none" strike="noStrike" dirty="0">
                <a:solidFill>
                  <a:srgbClr val="0A0A0A"/>
                </a:solidFill>
                <a:effectLst/>
                <a:latin typeface="Arial" panose="020B0604020202020204" pitchFamily="34" charset="0"/>
              </a:rPr>
              <a:t>Cold rolling</a:t>
            </a:r>
            <a:r>
              <a:rPr lang="en-GB" sz="1800" b="0" i="0" u="none" strike="noStrike" dirty="0">
                <a:solidFill>
                  <a:srgbClr val="0A0A0A"/>
                </a:solidFill>
                <a:effectLst/>
                <a:latin typeface="Arial" panose="020B0604020202020204" pitchFamily="34" charset="0"/>
              </a:rPr>
              <a:t> is a metal forming process where a stock or sheet metal is compressed and squeezed between rollers at temperatures below the recrystallization level. The magnitude of compression determines the hardness and thickness of the finished material. Various conditions like quarter hard, half-hard, full hard, and skin-rolled determine the value proposition of the end product. In full hard, half-hard, and quarter hard, the metal stock is reduced by up to 50%. In skin rolling, the metal stock is reduced by 0.5 to 1% to achieve to a smooth surface.</a:t>
            </a:r>
            <a:endParaRPr lang="en-GB" b="0" dirty="0">
              <a:effectLst/>
            </a:endParaRPr>
          </a:p>
          <a:p>
            <a:br>
              <a:rPr lang="en-GB" b="0" dirty="0">
                <a:effectLst/>
              </a:rPr>
            </a:br>
            <a:br>
              <a:rPr lang="en-GB" b="0" dirty="0">
                <a:effectLst/>
              </a:rPr>
            </a:br>
            <a:endParaRPr lang="en-IN" dirty="0"/>
          </a:p>
        </p:txBody>
      </p:sp>
      <p:pic>
        <p:nvPicPr>
          <p:cNvPr id="8194" name="Picture 2">
            <a:extLst>
              <a:ext uri="{FF2B5EF4-FFF2-40B4-BE49-F238E27FC236}">
                <a16:creationId xmlns:a16="http://schemas.microsoft.com/office/drawing/2014/main" id="{A67BF7F5-2414-EF88-7CB3-A42FA22D7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2743200"/>
            <a:ext cx="4171950" cy="337185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AFE00C03-E31C-64D4-3153-173A83D2D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819400"/>
            <a:ext cx="6172200" cy="34718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5AB5CA8-DF91-EE16-7344-453B7ECBE2F1}"/>
              </a:ext>
            </a:extLst>
          </p:cNvPr>
          <p:cNvSpPr txBox="1"/>
          <p:nvPr/>
        </p:nvSpPr>
        <p:spPr>
          <a:xfrm>
            <a:off x="2895600" y="534034"/>
            <a:ext cx="6096000" cy="1138773"/>
          </a:xfrm>
          <a:prstGeom prst="rect">
            <a:avLst/>
          </a:prstGeom>
          <a:noFill/>
        </p:spPr>
        <p:txBody>
          <a:bodyPr wrap="square">
            <a:spAutoFit/>
          </a:bodyPr>
          <a:lstStyle/>
          <a:p>
            <a:pPr algn="ctr" rtl="0">
              <a:spcBef>
                <a:spcPts val="0"/>
              </a:spcBef>
              <a:spcAft>
                <a:spcPts val="0"/>
              </a:spcAft>
            </a:pPr>
            <a:r>
              <a:rPr lang="en-IN" sz="3200" b="1" i="0" u="sng" strike="noStrike" dirty="0">
                <a:solidFill>
                  <a:srgbClr val="000000"/>
                </a:solidFill>
                <a:effectLst/>
                <a:latin typeface="Arial" panose="020B0604020202020204" pitchFamily="34" charset="0"/>
              </a:rPr>
              <a:t>What is Cold Rolling?</a:t>
            </a:r>
            <a:endParaRPr lang="en-IN" sz="3200" b="0" u="sng" dirty="0">
              <a:effectLst/>
            </a:endParaRPr>
          </a:p>
          <a:p>
            <a:br>
              <a:rPr lang="en-IN" dirty="0"/>
            </a:br>
            <a:endParaRPr lang="en-IN" dirty="0"/>
          </a:p>
        </p:txBody>
      </p:sp>
    </p:spTree>
    <p:extLst>
      <p:ext uri="{BB962C8B-B14F-4D97-AF65-F5344CB8AC3E}">
        <p14:creationId xmlns:p14="http://schemas.microsoft.com/office/powerpoint/2010/main" val="3972039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1174</TotalTime>
  <Words>1959</Words>
  <Application>Microsoft Office PowerPoint</Application>
  <PresentationFormat>Widescreen</PresentationFormat>
  <Paragraphs>143</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Noto Sans Symbols</vt:lpstr>
      <vt:lpstr>Open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Dhara Sharma</dc:creator>
  <cp:lastModifiedBy>Dhara Sharma</cp:lastModifiedBy>
  <cp:revision>6</cp:revision>
  <dcterms:created xsi:type="dcterms:W3CDTF">2022-07-28T13:32:04Z</dcterms:created>
  <dcterms:modified xsi:type="dcterms:W3CDTF">2022-08-23T05:54:01Z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2022-07-27T00:00:00Z</vt:filetime>
  </property>
  <property fmtid="{D5CDD505-2E9C-101B-9397-08002B2CF9AE}" pid="3" name="Creator">
    <vt:lpwstr>Microsoft® PowerPoint® for Microsoft 365</vt:lpwstr>
  </property>
  <property fmtid="{D5CDD505-2E9C-101B-9397-08002B2CF9AE}" pid="4" name="LastSaved">
    <vt:filetime>2022-07-28T00:00:00Z</vt:filetime>
  </property>
</Properties>
</file>